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9" r:id="rId3"/>
    <p:sldId id="390" r:id="rId4"/>
    <p:sldId id="391" r:id="rId5"/>
    <p:sldId id="388" r:id="rId6"/>
    <p:sldId id="394" r:id="rId7"/>
    <p:sldId id="387" r:id="rId8"/>
    <p:sldId id="393" r:id="rId9"/>
    <p:sldId id="395" r:id="rId10"/>
    <p:sldId id="358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Intervals for Prediction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2.4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2000" b="0" cap="none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11abcd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Fatalities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there a linear relationship between the </a:t>
            </a:r>
            <a:r>
              <a:rPr lang="en-US" sz="2800" b="1" i="1" dirty="0">
                <a:solidFill>
                  <a:srgbClr val="660066"/>
                </a:solidFill>
              </a:rPr>
              <a:t>percent of young drivers </a:t>
            </a:r>
            <a:r>
              <a:rPr lang="en-US" sz="2800" i="1" dirty="0">
                <a:solidFill>
                  <a:srgbClr val="660066"/>
                </a:solidFill>
              </a:rPr>
              <a:t>in a state and the </a:t>
            </a:r>
            <a:r>
              <a:rPr lang="en-US" sz="2800" b="1" i="1" dirty="0">
                <a:solidFill>
                  <a:srgbClr val="660066"/>
                </a:solidFill>
              </a:rPr>
              <a:t>number of vehicle fatalities per 1,000 people </a:t>
            </a:r>
            <a:r>
              <a:rPr lang="en-US" sz="2800" i="1" dirty="0">
                <a:solidFill>
                  <a:srgbClr val="660066"/>
                </a:solidFill>
              </a:rPr>
              <a:t>in a state?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would we predict the number of vehicle fatalities of a state to be where </a:t>
            </a:r>
            <a:r>
              <a:rPr lang="en-US" sz="2800" b="1" i="1" dirty="0">
                <a:solidFill>
                  <a:srgbClr val="660066"/>
                </a:solidFill>
              </a:rPr>
              <a:t>20%</a:t>
            </a:r>
            <a:r>
              <a:rPr lang="en-US" sz="2800" i="1" dirty="0">
                <a:solidFill>
                  <a:srgbClr val="660066"/>
                </a:solidFill>
              </a:rPr>
              <a:t> of the state’s drives are young drivers?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Recall: A Young Driver is Between 15 and 24 (inclusive)</a:t>
            </a: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12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Estimate Linear Regression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Correlation test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Extract R^2 and Interpret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Predict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Prediction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Truth About The Fitted Line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Line Represents the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Average Value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of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 for a Given Value of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X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CI’s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Indicate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Uncertainty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in the Fit of the Line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Therefore, We Have Uncertainty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a Given Value of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X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Standard Error of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Measures Are Uncertainty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Little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We Would Be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More Confident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in Making Predictions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 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Typical</a:t>
                </a:r>
                <a:r>
                  <a:rPr lang="en-US" sz="2800" dirty="0">
                    <a:solidFill>
                      <a:srgbClr val="660066"/>
                    </a:solidFill>
                  </a:rPr>
                  <a:t> Values of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X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57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2DA592-D8EB-70BA-2112-6C13A4E7B393}"/>
                  </a:ext>
                </a:extLst>
              </p:cNvPr>
              <p:cNvSpPr txBox="1"/>
              <p:nvPr/>
            </p:nvSpPr>
            <p:spPr>
              <a:xfrm>
                <a:off x="457200" y="609600"/>
                <a:ext cx="11201400" cy="919401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2D3A37"/>
                    </a:solidFill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4800" dirty="0">
                  <a:solidFill>
                    <a:srgbClr val="2D3A37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2DA592-D8EB-70BA-2112-6C13A4E7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9600"/>
                <a:ext cx="11201400" cy="919401"/>
              </a:xfrm>
              <a:prstGeom prst="roundRect">
                <a:avLst/>
              </a:prstGeom>
              <a:blipFill>
                <a:blip r:embed="rId3"/>
                <a:stretch>
                  <a:fillRect t="-2439" b="-26220"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3200400" y="2488416"/>
                <a:ext cx="4848715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0.025,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488416"/>
                <a:ext cx="4848715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C2D08-8EE3-7891-53E9-38255B76D8B6}"/>
                  </a:ext>
                </a:extLst>
              </p:cNvPr>
              <p:cNvSpPr txBox="1"/>
              <p:nvPr/>
            </p:nvSpPr>
            <p:spPr>
              <a:xfrm>
                <a:off x="3048000" y="4114800"/>
                <a:ext cx="4848715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C2D08-8EE3-7891-53E9-38255B76D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14800"/>
                <a:ext cx="4848715" cy="1365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4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Making Predictions for Single Observation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We Fit a Simple Linear Regression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You Studied 1 Hour But You May Not Be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Typical/Average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Student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 May Predict You to Get a 79%, but I Am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More Uncertain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Why? Different Students Who Studied 1 Hour Will All Not Get the Same Grade Because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 the Population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B272A7-118A-A7D8-7986-619E1E08234F}"/>
                  </a:ext>
                </a:extLst>
              </p:cNvPr>
              <p:cNvSpPr txBox="1"/>
              <p:nvPr/>
            </p:nvSpPr>
            <p:spPr>
              <a:xfrm>
                <a:off x="2057400" y="2823612"/>
                <a:ext cx="6858000" cy="54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=75+4(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𝐻𝑜𝑢𝑟𝑠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𝑆𝑝𝑒𝑛𝑡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𝑆𝑡𝑢𝑑𝑦𝑖𝑛𝑔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B272A7-118A-A7D8-7986-619E1E08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3612"/>
                <a:ext cx="6858000" cy="546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29A173-339D-D278-0F1A-87F24A019138}"/>
                  </a:ext>
                </a:extLst>
              </p:cNvPr>
              <p:cNvSpPr txBox="1"/>
              <p:nvPr/>
            </p:nvSpPr>
            <p:spPr>
              <a:xfrm>
                <a:off x="1562100" y="6130071"/>
                <a:ext cx="7848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𝐺𝑟𝑎𝑑𝑒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𝐻𝑜𝑢𝑟𝑠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𝑆𝑝𝑒𝑛𝑡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𝑆𝑡𝑢𝑑𝑦𝑖𝑛𝑔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29A173-339D-D278-0F1A-87F24A01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6130071"/>
                <a:ext cx="7848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5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Prediction Interval for Single Observation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3200400" y="2488416"/>
                <a:ext cx="4848715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025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488416"/>
                <a:ext cx="4848715" cy="557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C2D08-8EE3-7891-53E9-38255B76D8B6}"/>
                  </a:ext>
                </a:extLst>
              </p:cNvPr>
              <p:cNvSpPr txBox="1"/>
              <p:nvPr/>
            </p:nvSpPr>
            <p:spPr>
              <a:xfrm>
                <a:off x="3048000" y="4114800"/>
                <a:ext cx="4848715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C2D08-8EE3-7891-53E9-38255B76D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14800"/>
                <a:ext cx="4848715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88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12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Predict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Confidence Interval for Mean of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Prediction Interval for Y for a Specific State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95% Confidence Interval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95% Prediction Interval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Visual Comparing the Intervals Around the Fitted Regression Line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Conclusions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91596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are Always Smaller Than Prediction Intervals for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Assuming We are Predicting for the Same Value of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X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Represent Where We Believe the True Line to be if Fitted to All the Data in the Population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Prediction Intervals for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 </a:t>
                </a:r>
                <a:r>
                  <a:rPr lang="en-US" sz="2800" dirty="0">
                    <a:solidFill>
                      <a:srgbClr val="660066"/>
                    </a:solidFill>
                  </a:rPr>
                  <a:t>Represent Where We Would Predict an Individual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Value to be for Different Values of X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9159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08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Widescreen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Devanagari</vt:lpstr>
      <vt:lpstr>Arial</vt:lpstr>
      <vt:lpstr>Calibri</vt:lpstr>
      <vt:lpstr>Calibri Light</vt:lpstr>
      <vt:lpstr>Cambria Math</vt:lpstr>
      <vt:lpstr>Office Theme</vt:lpstr>
      <vt:lpstr>Intervals for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2023-10-02T21:45:38Z</dcterms:modified>
</cp:coreProperties>
</file>