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355" r:id="rId4"/>
    <p:sldId id="346" r:id="rId5"/>
    <p:sldId id="359" r:id="rId6"/>
    <p:sldId id="360" r:id="rId7"/>
    <p:sldId id="36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6" r:id="rId17"/>
    <p:sldId id="357" r:id="rId18"/>
    <p:sldId id="358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D3A37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541" autoAdjust="0"/>
  </p:normalViewPr>
  <p:slideViewPr>
    <p:cSldViewPr>
      <p:cViewPr varScale="1">
        <p:scale>
          <a:sx n="92" d="100"/>
          <a:sy n="92" d="100"/>
        </p:scale>
        <p:origin x="332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</a:t>
            </a:r>
            <a:r>
              <a:rPr lang="en-US" sz="5400" b="1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Step Process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9601200" y="64008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Statistical Modeling is the Process of …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b="1" dirty="0">
                <a:solidFill>
                  <a:srgbClr val="660066"/>
                </a:solidFill>
              </a:rPr>
              <a:t>Defining the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  <a:r>
              <a:rPr lang="en-US" sz="2800" dirty="0">
                <a:solidFill>
                  <a:srgbClr val="660066"/>
                </a:solidFill>
              </a:rPr>
              <a:t>and then </a:t>
            </a:r>
            <a:r>
              <a:rPr lang="en-US" sz="2800" b="1" dirty="0">
                <a:solidFill>
                  <a:srgbClr val="660066"/>
                </a:solidFill>
              </a:rPr>
              <a:t>Fitting that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</a:p>
          <a:p>
            <a:r>
              <a:rPr lang="en-US" sz="2800" dirty="0">
                <a:solidFill>
                  <a:srgbClr val="660066"/>
                </a:solidFill>
              </a:rPr>
              <a:t>to a sample dataset by </a:t>
            </a:r>
            <a:r>
              <a:rPr lang="en-US" sz="2800" b="1" dirty="0">
                <a:solidFill>
                  <a:srgbClr val="660066"/>
                </a:solidFill>
              </a:rPr>
              <a:t>Minimizing the Error</a:t>
            </a:r>
            <a:r>
              <a:rPr lang="en-US" sz="2800" dirty="0">
                <a:solidFill>
                  <a:srgbClr val="660066"/>
                </a:solidFill>
              </a:rPr>
              <a:t> the best we possibly can</a:t>
            </a: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Methodology we Use Depends on the Types of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8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Variable Types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41663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</p:spTree>
    <p:extLst>
      <p:ext uri="{BB962C8B-B14F-4D97-AF65-F5344CB8AC3E}">
        <p14:creationId xmlns:p14="http://schemas.microsoft.com/office/powerpoint/2010/main" val="37141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Can we find all the variable types in this dataset?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44018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 of Variable Types Using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39932" y="4429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317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2DB04-9229-DFC8-2A32-6C54633B9DC4}"/>
              </a:ext>
            </a:extLst>
          </p:cNvPr>
          <p:cNvSpPr txBox="1"/>
          <p:nvPr/>
        </p:nvSpPr>
        <p:spPr>
          <a:xfrm>
            <a:off x="5850082" y="443672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57EBF-1FA3-F039-78B2-77ADBB36B394}"/>
              </a:ext>
            </a:extLst>
          </p:cNvPr>
          <p:cNvSpPr txBox="1"/>
          <p:nvPr/>
        </p:nvSpPr>
        <p:spPr>
          <a:xfrm>
            <a:off x="8610600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Pieces</a:t>
            </a:r>
          </a:p>
        </p:txBody>
      </p:sp>
    </p:spTree>
    <p:extLst>
      <p:ext uri="{BB962C8B-B14F-4D97-AF65-F5344CB8AC3E}">
        <p14:creationId xmlns:p14="http://schemas.microsoft.com/office/powerpoint/2010/main" val="289743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Families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Complicated by </a:t>
            </a:r>
            <a:r>
              <a:rPr lang="en-US" sz="2800" b="1" i="1" dirty="0">
                <a:solidFill>
                  <a:srgbClr val="660066"/>
                </a:solidFill>
              </a:rPr>
              <a:t>multiple</a:t>
            </a:r>
            <a:r>
              <a:rPr lang="en-US" sz="2800" i="1" dirty="0">
                <a:solidFill>
                  <a:srgbClr val="660066"/>
                </a:solidFill>
              </a:rPr>
              <a:t> predictor variables and/or response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1194089" y="313133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1214871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21AEA-A95F-78B8-F95E-838A7F2D5533}"/>
              </a:ext>
            </a:extLst>
          </p:cNvPr>
          <p:cNvSpPr txBox="1"/>
          <p:nvPr/>
        </p:nvSpPr>
        <p:spPr>
          <a:xfrm>
            <a:off x="762000" y="2381193"/>
            <a:ext cx="30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0D77A-804A-8830-AB4E-45BC6CDB4443}"/>
              </a:ext>
            </a:extLst>
          </p:cNvPr>
          <p:cNvSpPr txBox="1"/>
          <p:nvPr/>
        </p:nvSpPr>
        <p:spPr>
          <a:xfrm>
            <a:off x="6553200" y="2379404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Predictor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AB9C5-5F78-2C31-6321-A2FBB6F2C237}"/>
              </a:ext>
            </a:extLst>
          </p:cNvPr>
          <p:cNvSpPr txBox="1"/>
          <p:nvPr/>
        </p:nvSpPr>
        <p:spPr>
          <a:xfrm>
            <a:off x="7200900" y="30967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36DA5-B06B-FE75-48B4-99A7758DC4BD}"/>
              </a:ext>
            </a:extLst>
          </p:cNvPr>
          <p:cNvSpPr txBox="1"/>
          <p:nvPr/>
        </p:nvSpPr>
        <p:spPr>
          <a:xfrm>
            <a:off x="7230776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8BF8B-858B-EDBC-2AD2-FFE678C813AE}"/>
              </a:ext>
            </a:extLst>
          </p:cNvPr>
          <p:cNvCxnSpPr>
            <a:cxnSpLocks/>
          </p:cNvCxnSpPr>
          <p:nvPr/>
        </p:nvCxnSpPr>
        <p:spPr>
          <a:xfrm>
            <a:off x="3119868" y="3384460"/>
            <a:ext cx="4081032" cy="0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1A4EAB-2E79-4BA2-E7B5-E4889776DD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08286" y="3392946"/>
            <a:ext cx="4122490" cy="1144729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2EF16E-2DE6-6286-769B-935B2776053E}"/>
              </a:ext>
            </a:extLst>
          </p:cNvPr>
          <p:cNvCxnSpPr>
            <a:cxnSpLocks/>
          </p:cNvCxnSpPr>
          <p:nvPr/>
        </p:nvCxnSpPr>
        <p:spPr>
          <a:xfrm flipV="1">
            <a:off x="3150178" y="3488049"/>
            <a:ext cx="4050722" cy="1054393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8DCA1E-3034-92DE-5D50-DBCCAAAB02BC}"/>
              </a:ext>
            </a:extLst>
          </p:cNvPr>
          <p:cNvCxnSpPr>
            <a:cxnSpLocks/>
          </p:cNvCxnSpPr>
          <p:nvPr/>
        </p:nvCxnSpPr>
        <p:spPr>
          <a:xfrm>
            <a:off x="3166199" y="4551822"/>
            <a:ext cx="3996601" cy="80956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4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Technology We Will Use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= a free, widely used, open source, language and environment for statistical computing and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RStudio = </a:t>
            </a:r>
            <a:r>
              <a:rPr lang="en-US" sz="2800" dirty="0">
                <a:solidFill>
                  <a:srgbClr val="660066"/>
                </a:solidFill>
              </a:rPr>
              <a:t>an interface for </a:t>
            </a: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(Integrated Development Environment)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660066"/>
                </a:solidFill>
              </a:rPr>
              <a:t>RMarkdown</a:t>
            </a:r>
            <a:r>
              <a:rPr lang="en-US" sz="2800" dirty="0">
                <a:solidFill>
                  <a:srgbClr val="660066"/>
                </a:solidFill>
              </a:rPr>
              <a:t> = a tool in R for creating documents that combine R code with text</a:t>
            </a:r>
            <a:endParaRPr lang="en-US" sz="2800" i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CF8AC-87DF-7FA9-314F-52FBF8BED237}"/>
              </a:ext>
            </a:extLst>
          </p:cNvPr>
          <p:cNvSpPr txBox="1"/>
          <p:nvPr/>
        </p:nvSpPr>
        <p:spPr>
          <a:xfrm>
            <a:off x="495300" y="5830990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60066"/>
                </a:solidFill>
              </a:rPr>
              <a:t>Download R and RStudio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3534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Quick Look at R Studio</a:t>
            </a:r>
            <a:endParaRPr lang="en-US" sz="4800" dirty="0">
              <a:solidFill>
                <a:srgbClr val="2D3A3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88FD6-E515-54E1-7613-14E228EB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76400"/>
            <a:ext cx="7924800" cy="4893801"/>
          </a:xfrm>
          <a:prstGeom prst="rect">
            <a:avLst/>
          </a:prstGeom>
          <a:ln w="28575">
            <a:solidFill>
              <a:srgbClr val="FFC416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39D7F-7000-847C-346F-D393E6BABCA3}"/>
              </a:ext>
            </a:extLst>
          </p:cNvPr>
          <p:cNvSpPr txBox="1"/>
          <p:nvPr/>
        </p:nvSpPr>
        <p:spPr>
          <a:xfrm>
            <a:off x="2209800" y="3541931"/>
            <a:ext cx="3886200" cy="369332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Editor: write/view code,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74EA7-35F6-0958-04BC-368720845826}"/>
              </a:ext>
            </a:extLst>
          </p:cNvPr>
          <p:cNvSpPr txBox="1"/>
          <p:nvPr/>
        </p:nvSpPr>
        <p:spPr>
          <a:xfrm>
            <a:off x="6331527" y="2895600"/>
            <a:ext cx="3400697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Environment: lists active variables, functions,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4823-1317-513B-C460-A56051F1F433}"/>
              </a:ext>
            </a:extLst>
          </p:cNvPr>
          <p:cNvSpPr txBox="1"/>
          <p:nvPr/>
        </p:nvSpPr>
        <p:spPr>
          <a:xfrm>
            <a:off x="6660275" y="4724400"/>
            <a:ext cx="2743199" cy="1569660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Access files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plots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Control packages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C97E-8D33-4CF2-4F36-06032C8E8790}"/>
              </a:ext>
            </a:extLst>
          </p:cNvPr>
          <p:cNvSpPr txBox="1"/>
          <p:nvPr/>
        </p:nvSpPr>
        <p:spPr>
          <a:xfrm>
            <a:off x="2223655" y="5427113"/>
            <a:ext cx="3657600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Console: Enter commands, view output,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95496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Learning Objectives for 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Load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Read CSV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Create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Columns and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Subset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660066"/>
                </a:solidFill>
              </a:rPr>
              <a:t>Basic </a:t>
            </a:r>
            <a:r>
              <a:rPr lang="en-US" sz="2800" dirty="0">
                <a:solidFill>
                  <a:srgbClr val="660066"/>
                </a:solidFill>
              </a:rPr>
              <a:t>Statistical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378821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Steps of 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46079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Choose a form for the model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Fit that model to the data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Assess how well the model fits the data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Diagnostic Plots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Look for Patterns in the Residuals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Check Assumptions (Randomness, Independence, Normality)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Use the model to answer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Mosaic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Run First Two Code Chunks and View Dataset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Variable of Interest: Amazon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95300" y="2717371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 of Interest: 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How well can we predict the price of a LEGO set on Amazon without knowing any other information?</a:t>
            </a:r>
          </a:p>
        </p:txBody>
      </p: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Form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Constant Model: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constant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is called a </a:t>
                </a:r>
                <a:r>
                  <a:rPr lang="en-US" sz="2800" u="sng" dirty="0">
                    <a:solidFill>
                      <a:srgbClr val="660066"/>
                    </a:solidFill>
                  </a:rPr>
                  <a:t>parameter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We use data to replace the unknown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with a </a:t>
                </a:r>
                <a:r>
                  <a:rPr lang="en-US" sz="2800" u="sng" dirty="0">
                    <a:solidFill>
                      <a:srgbClr val="660066"/>
                    </a:solidFill>
                  </a:rPr>
                  <a:t>sample 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2DFBCB-3C0D-D4A7-809D-79F69F19F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86677"/>
              </p:ext>
            </p:extLst>
          </p:nvPr>
        </p:nvGraphicFramePr>
        <p:xfrm>
          <a:off x="4229893" y="2311930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177480" progId="Equation.3">
                  <p:embed/>
                </p:oleObj>
              </mc:Choice>
              <mc:Fallback>
                <p:oleObj name="Equation" r:id="rId4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893" y="2311930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the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For the constant model, if we want to </a:t>
                </a:r>
                <a:r>
                  <a:rPr lang="en-US" sz="2800" u="sng" dirty="0">
                    <a:solidFill>
                      <a:srgbClr val="660066"/>
                    </a:solidFill>
                  </a:rPr>
                  <a:t>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Y, then 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predicted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Good choices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Mean: 	</a:t>
                </a:r>
                <a:r>
                  <a:rPr lang="en-US" sz="2400" b="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Median: 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b="0" dirty="0">
                  <a:solidFill>
                    <a:srgbClr val="660066"/>
                  </a:solidFill>
                </a:endParaRPr>
              </a:p>
              <a:p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/>
              <p:nvPr/>
            </p:nvSpPr>
            <p:spPr>
              <a:xfrm>
                <a:off x="4419600" y="2512167"/>
                <a:ext cx="316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512167"/>
                <a:ext cx="31623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Question: Is the model good and which estimator is better?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Calculate residuals for each observation in data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Summary</a:t>
            </a:r>
            <a:endParaRPr lang="en-US" sz="24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/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Models Help Us…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Answer Questions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Predictions or Classifications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Evaluate Treatments or Test Theories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Understand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Architecture of a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6D28306-7CF7-8D86-926E-83D14E3DB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35039"/>
              </p:ext>
            </p:extLst>
          </p:nvPr>
        </p:nvGraphicFramePr>
        <p:xfrm>
          <a:off x="3124200" y="2477575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77575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05081-7AC1-FDC2-883E-7B9379120C03}"/>
              </a:ext>
            </a:extLst>
          </p:cNvPr>
          <p:cNvCxnSpPr>
            <a:cxnSpLocks/>
          </p:cNvCxnSpPr>
          <p:nvPr/>
        </p:nvCxnSpPr>
        <p:spPr>
          <a:xfrm flipH="1">
            <a:off x="1905000" y="3352800"/>
            <a:ext cx="1295400" cy="106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41D36B-EE3E-01D1-0006-56FE5479A7F2}"/>
              </a:ext>
            </a:extLst>
          </p:cNvPr>
          <p:cNvSpPr txBox="1"/>
          <p:nvPr/>
        </p:nvSpPr>
        <p:spPr>
          <a:xfrm>
            <a:off x="1238250" y="4343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A9140-6DE6-524A-1390-564246F4268C}"/>
              </a:ext>
            </a:extLst>
          </p:cNvPr>
          <p:cNvCxnSpPr>
            <a:cxnSpLocks/>
          </p:cNvCxnSpPr>
          <p:nvPr/>
        </p:nvCxnSpPr>
        <p:spPr>
          <a:xfrm>
            <a:off x="6248400" y="3431084"/>
            <a:ext cx="0" cy="284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A32DA6-7767-D0B5-1B23-EFA75FB3C986}"/>
              </a:ext>
            </a:extLst>
          </p:cNvPr>
          <p:cNvSpPr txBox="1"/>
          <p:nvPr/>
        </p:nvSpPr>
        <p:spPr>
          <a:xfrm>
            <a:off x="5626678" y="3686846"/>
            <a:ext cx="161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Explanatory Variable(s)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77093-DDAE-8E37-E15B-573D4C4CEDA2}"/>
              </a:ext>
            </a:extLst>
          </p:cNvPr>
          <p:cNvCxnSpPr>
            <a:cxnSpLocks/>
          </p:cNvCxnSpPr>
          <p:nvPr/>
        </p:nvCxnSpPr>
        <p:spPr>
          <a:xfrm>
            <a:off x="8382000" y="3278684"/>
            <a:ext cx="1143000" cy="531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83F0CB-0165-08A7-14ED-4FDFB1655F75}"/>
              </a:ext>
            </a:extLst>
          </p:cNvPr>
          <p:cNvSpPr txBox="1"/>
          <p:nvPr/>
        </p:nvSpPr>
        <p:spPr>
          <a:xfrm>
            <a:off x="9479107" y="3773269"/>
            <a:ext cx="161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or Deviation from the Model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663DCFB-01EA-0D2C-21BA-580FB91F8D7C}"/>
              </a:ext>
            </a:extLst>
          </p:cNvPr>
          <p:cNvSpPr/>
          <p:nvPr/>
        </p:nvSpPr>
        <p:spPr>
          <a:xfrm rot="16200000">
            <a:off x="4782371" y="3258368"/>
            <a:ext cx="2196038" cy="2412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A580C-6956-58E5-CF85-65B69F926D12}"/>
              </a:ext>
            </a:extLst>
          </p:cNvPr>
          <p:cNvSpPr txBox="1"/>
          <p:nvPr/>
        </p:nvSpPr>
        <p:spPr>
          <a:xfrm>
            <a:off x="3842039" y="5596850"/>
            <a:ext cx="45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 Expectation about Y given X</a:t>
            </a:r>
          </a:p>
        </p:txBody>
      </p:sp>
    </p:spTree>
    <p:extLst>
      <p:ext uri="{BB962C8B-B14F-4D97-AF65-F5344CB8AC3E}">
        <p14:creationId xmlns:p14="http://schemas.microsoft.com/office/powerpoint/2010/main" val="244851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544</Words>
  <Application>Microsoft Office PowerPoint</Application>
  <PresentationFormat>Widescreen</PresentationFormat>
  <Paragraphs>171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Devanagari</vt:lpstr>
      <vt:lpstr>Arial</vt:lpstr>
      <vt:lpstr>Calibri</vt:lpstr>
      <vt:lpstr>Calibri Light</vt:lpstr>
      <vt:lpstr>Cambria Math</vt:lpstr>
      <vt:lpstr>Office Theme</vt:lpstr>
      <vt:lpstr>Equation</vt:lpstr>
      <vt:lpstr>Four Step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2023-08-21T21:24:12Z</dcterms:modified>
</cp:coreProperties>
</file>