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4095" r:id="rId1"/>
  </p:sldMasterIdLst>
  <p:notesMasterIdLst>
    <p:notesMasterId r:id="rId30"/>
  </p:notesMasterIdLst>
  <p:handoutMasterIdLst>
    <p:handoutMasterId r:id="rId31"/>
  </p:handoutMasterIdLst>
  <p:sldIdLst>
    <p:sldId id="256" r:id="rId2"/>
    <p:sldId id="456" r:id="rId3"/>
    <p:sldId id="457" r:id="rId4"/>
    <p:sldId id="468" r:id="rId5"/>
    <p:sldId id="469" r:id="rId6"/>
    <p:sldId id="471" r:id="rId7"/>
    <p:sldId id="470" r:id="rId8"/>
    <p:sldId id="472" r:id="rId9"/>
    <p:sldId id="473" r:id="rId10"/>
    <p:sldId id="474" r:id="rId11"/>
    <p:sldId id="475" r:id="rId12"/>
    <p:sldId id="476" r:id="rId13"/>
    <p:sldId id="436" r:id="rId14"/>
    <p:sldId id="477" r:id="rId15"/>
    <p:sldId id="478" r:id="rId16"/>
    <p:sldId id="479" r:id="rId17"/>
    <p:sldId id="480" r:id="rId18"/>
    <p:sldId id="482" r:id="rId19"/>
    <p:sldId id="481" r:id="rId20"/>
    <p:sldId id="483" r:id="rId21"/>
    <p:sldId id="484" r:id="rId22"/>
    <p:sldId id="486" r:id="rId23"/>
    <p:sldId id="487" r:id="rId24"/>
    <p:sldId id="488" r:id="rId25"/>
    <p:sldId id="485" r:id="rId26"/>
    <p:sldId id="489" r:id="rId27"/>
    <p:sldId id="490" r:id="rId28"/>
    <p:sldId id="358" r:id="rId29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FFC416"/>
    <a:srgbClr val="000000"/>
    <a:srgbClr val="2D3A37"/>
    <a:srgbClr val="FFFFFF"/>
    <a:srgbClr val="5BBABE"/>
    <a:srgbClr val="3EAB3F"/>
    <a:srgbClr val="FFFF66"/>
    <a:srgbClr val="0066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A3B4A-FDBD-46FA-9905-B161D7B1D0E0}" v="1" dt="2022-08-09T15:22:35.2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89" autoAdjust="0"/>
    <p:restoredTop sz="93004" autoAdjust="0"/>
  </p:normalViewPr>
  <p:slideViewPr>
    <p:cSldViewPr>
      <p:cViewPr varScale="1">
        <p:scale>
          <a:sx n="90" d="100"/>
          <a:sy n="90" d="100"/>
        </p:scale>
        <p:origin x="668" y="-3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43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DAA5-4676-8752-659A-CCECBD0BF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16ACC-8612-5437-9087-75B3F79BC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01738-67AC-932D-DCEB-B35A9AC6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17DC8-9274-03D8-B979-21C9BFB9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2AE9E-8C77-FB3E-22E5-44AA74A9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06C8F-BBD6-478F-8680-60DABE6BAE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4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4AB8-5E0A-02A8-E25B-9AE95104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55373-8F44-591B-F88D-E29FE8107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972DC-5091-2B9C-4139-C3AAA901A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48B26-F344-D78C-1BFE-3DA5AD13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0909-8070-CC55-383A-6973ECFA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14FCE-6A64-4D30-B3B4-05F7AEF481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8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693D65-EF80-BEA8-90EE-243A9518B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A5C00-AA3E-3A95-50EC-5AD072849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6E465-44EF-C329-5431-918B8077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9C50F-0874-DBA7-76A4-FCEA2591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2C29D-0164-CD7B-8E54-89BF1265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A81F1-DDA4-4CEE-93E7-30FCF85FAE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4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F2D5E-0356-485C-C8A8-E95630CA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7B08C-2B93-D5C2-3FC5-881957259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F7A50-0D2C-7FB9-013A-75B9396C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5BC73-FB56-C2B1-3558-5655286C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C1CE0-0DF9-57AE-8455-59B60DA4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E93D9E-AB53-4751-8955-16C0539C65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8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07C3-FFF2-CE62-3D51-8EF2E56B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AFA7B-7534-54E0-50E3-0C18F475B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78DF8-7582-6FD6-38C1-AA276F70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71F0B-C0BC-B308-3867-51C858B73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E5855-BC04-894E-DDBA-5F593B0AC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564CFD-47D5-4D58-B1C8-53476D7E0D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1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D62C-08A4-718F-22AB-4FD913CB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4699F-32DC-95B5-E7FD-8B749EF8D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8FBCB-4EF0-9BB3-A2CC-C3A2D1292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D552C-C653-C17A-BC9A-0311FB766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FD916-1FC8-14ED-32EF-F7C871A89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409EB-CA14-B9B8-CE84-5E132CDB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455C76-C9DD-4FB5-9102-E4750A9800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2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0639-2D47-9673-1066-506C21C1F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E0475-4658-53DB-41DE-04EF4A55F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A4561-7B40-A241-B4CE-327D058BA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93E74C-92E4-1315-A1DB-189D2B808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8C266-400B-44ED-4942-7576CAA9D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A0967A-EF6E-94F9-2340-51DC40A5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44D635-2A6B-AC2A-94E4-CF39E9E0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0BABF-6AFA-8988-B8D7-661FE8D9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D106D0-6B10-4639-A094-69DA07BD3A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1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86D71-4F27-A183-1882-AA34F32F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656916-3306-6BB3-5CAB-CF5BA06C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7FACE4-4698-5B30-0157-8ECD9E75F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ED14D-197E-B920-226F-A824A96F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DB222-110D-433A-9454-118EB947B2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8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91D48-E76B-8455-B5BF-E725A3EB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05590-D9F1-B86D-6D47-8945C374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7CB71-5234-E2DB-0A9E-A2D5682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2CE26F-A5D0-4B47-A8F3-E4B6E6D64D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6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F1D8-4634-EDBB-4C5C-9ADE50E7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E10C1-413E-EF2C-2DFD-B3C98502B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D6F5A-2777-B648-2193-C09518EC7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F38D3-82DE-A443-047A-AA873FCA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B7D5A-B603-CBF4-36AA-E3FFD104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E521F-EAE3-DDF5-9B4B-4B2A79BF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8B8EC-85E2-4FC2-BAE2-3752E45EB8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7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A5A3-6FBA-89E9-C108-453E47F8B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7498-444B-EBB1-D5C3-F98810EDF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3D38B-EB12-3AD3-CF86-2159F5550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7F451-9838-2C43-344C-113D0E11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ED136-B3E0-6D91-B4DF-A55A5588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A7D9D-7678-4039-3591-6A84BB6CE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14346F-BD07-4B2F-A814-E57F5BFB1A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4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0A7BBA-41E5-4C6F-3A78-9FA74FC0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1EEFE-A6AC-4D9A-70DB-192EB3A2D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D0CCA-CC04-CCF0-ABDB-B5A0BF3D4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68101-5093-5488-05CE-963CBEAB5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E1D93-9CB5-4799-9DDF-74E9D8CBD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97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alexriegertwaters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udy.com/academy/lesson/how-to-graph-ln-x.html" TargetMode="External"/><Relationship Id="rId5" Type="http://schemas.openxmlformats.org/officeDocument/2006/relationships/image" Target="../media/image3.jpe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981209"/>
            <a:ext cx="5394326" cy="640548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defRPr/>
            </a:pPr>
            <a:r>
              <a:rPr lang="en-US" sz="54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Logistic Regression</a:t>
            </a:r>
            <a:endParaRPr lang="en-US" sz="5400" b="1" dirty="0">
              <a:solidFill>
                <a:srgbClr val="2D3A37"/>
              </a:solidFill>
              <a:effectLst/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F7A38FC-D2EC-F27B-2CAA-EA44DCB3F8A3}"/>
              </a:ext>
            </a:extLst>
          </p:cNvPr>
          <p:cNvSpPr txBox="1">
            <a:spLocks noChangeArrowheads="1"/>
          </p:cNvSpPr>
          <p:nvPr/>
        </p:nvSpPr>
        <p:spPr>
          <a:xfrm>
            <a:off x="546025" y="2943226"/>
            <a:ext cx="4819273" cy="33117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Reading:		9.1-9.4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			7.3-7.6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exercises: 		Ch 9. 21,33,35,37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Assigned: 		none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Producer: 		dr. 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mario</a:t>
            </a: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1034" name="Picture 10" descr="Mario Pattern">
            <a:extLst>
              <a:ext uri="{FF2B5EF4-FFF2-40B4-BE49-F238E27FC236}">
                <a16:creationId xmlns:a16="http://schemas.microsoft.com/office/drawing/2014/main" id="{6562FB99-EA22-7247-930A-092563B1A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5622926" y="10"/>
            <a:ext cx="811127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E8F1D9-0C07-8BE3-168C-8199B215091C}"/>
              </a:ext>
            </a:extLst>
          </p:cNvPr>
          <p:cNvCxnSpPr>
            <a:cxnSpLocks/>
          </p:cNvCxnSpPr>
          <p:nvPr/>
        </p:nvCxnSpPr>
        <p:spPr>
          <a:xfrm>
            <a:off x="562958" y="2633962"/>
            <a:ext cx="4497010" cy="0"/>
          </a:xfrm>
          <a:prstGeom prst="line">
            <a:avLst/>
          </a:prstGeom>
          <a:ln w="76200">
            <a:solidFill>
              <a:srgbClr val="FFC4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B9703CB3-BD3B-7F45-5876-AA7A5C78442C}"/>
              </a:ext>
            </a:extLst>
          </p:cNvPr>
          <p:cNvSpPr txBox="1">
            <a:spLocks noChangeArrowheads="1"/>
          </p:cNvSpPr>
          <p:nvPr/>
        </p:nvSpPr>
        <p:spPr>
          <a:xfrm>
            <a:off x="8070398" y="6172200"/>
            <a:ext cx="3962400" cy="381000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img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credit: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alex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riegert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-waters</a:t>
            </a:r>
            <a:endParaRPr lang="en-US" sz="16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Binary Logistic Regression Model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57200" y="1981200"/>
                <a:ext cx="11201400" cy="4674471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Suppose We Have Model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Then for Probability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Notice What Happens When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11201400" cy="467447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7A1FE3-484F-98B6-4441-D970315FB839}"/>
                  </a:ext>
                </a:extLst>
              </p:cNvPr>
              <p:cNvSpPr txBox="1"/>
              <p:nvPr/>
            </p:nvSpPr>
            <p:spPr>
              <a:xfrm>
                <a:off x="3962400" y="2653401"/>
                <a:ext cx="3886200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acc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=3−2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7A1FE3-484F-98B6-4441-D970315FB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653401"/>
                <a:ext cx="3886200" cy="10604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FD11E6C-CECF-276D-DFDE-8D76A046BD3A}"/>
                  </a:ext>
                </a:extLst>
              </p:cNvPr>
              <p:cNvSpPr txBox="1"/>
              <p:nvPr/>
            </p:nvSpPr>
            <p:spPr>
              <a:xfrm>
                <a:off x="2895600" y="3674199"/>
                <a:ext cx="5638800" cy="9643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3−2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3−2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p>
                          </m:sSup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𝑂𝑑𝑑𝑠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𝑂𝑑𝑑𝑠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FD11E6C-CECF-276D-DFDE-8D76A046B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674199"/>
                <a:ext cx="5638800" cy="9643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8317EBF-2AB8-0F11-42BE-A812048A7080}"/>
                  </a:ext>
                </a:extLst>
              </p:cNvPr>
              <p:cNvSpPr txBox="1"/>
              <p:nvPr/>
            </p:nvSpPr>
            <p:spPr>
              <a:xfrm>
                <a:off x="1295400" y="5383624"/>
                <a:ext cx="8229600" cy="1201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3−2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3−2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3−2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3−2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den>
                      </m:f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1+1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=1/2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8317EBF-2AB8-0F11-42BE-A812048A7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5383624"/>
                <a:ext cx="8229600" cy="12014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0240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Binary Logistic Regression Model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57200" y="1981200"/>
                <a:ext cx="11201400" cy="4869418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Estimating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Recall in Linear Regression We Chose Estimates Based Off Minimization of a Bad Thing (SSE)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In Logistic Regression We Choose Estimates that Maximize the Likelihood (Good Thing)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The Likelihood the Probability of Our Data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11201400" cy="486941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FEBA84-2598-4332-3A6E-F89170E48F3C}"/>
                  </a:ext>
                </a:extLst>
              </p:cNvPr>
              <p:cNvSpPr txBox="1"/>
              <p:nvPr/>
            </p:nvSpPr>
            <p:spPr>
              <a:xfrm>
                <a:off x="3962400" y="2645397"/>
                <a:ext cx="3886200" cy="8542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FEBA84-2598-4332-3A6E-F89170E48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645397"/>
                <a:ext cx="3886200" cy="8542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2652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Binary Logistic Regression Model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57200" y="1981200"/>
                <a:ext cx="11201400" cy="4392692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Function in R that Estimates Logistic Regression Models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GLM Stands for Generalized Linear Model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The “family=binomial” Argument Uses a Logit Link Function to Connect the Mean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to a Linear Predictor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11201400" cy="439269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71DC255-D70B-B6DA-FFA4-BE056D8FEDF2}"/>
              </a:ext>
            </a:extLst>
          </p:cNvPr>
          <p:cNvSpPr txBox="1"/>
          <p:nvPr/>
        </p:nvSpPr>
        <p:spPr>
          <a:xfrm>
            <a:off x="3314700" y="260195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660066"/>
                </a:solidFill>
              </a:rPr>
              <a:t>glm</a:t>
            </a:r>
            <a:r>
              <a:rPr lang="en-US" sz="2400" b="1" dirty="0">
                <a:solidFill>
                  <a:srgbClr val="660066"/>
                </a:solidFill>
              </a:rPr>
              <a:t>(</a:t>
            </a:r>
            <a:r>
              <a:rPr lang="en-US" sz="2400" b="1" i="1" dirty="0">
                <a:solidFill>
                  <a:srgbClr val="660066"/>
                </a:solidFill>
              </a:rPr>
              <a:t>formula, </a:t>
            </a:r>
            <a:r>
              <a:rPr lang="en-US" sz="2400" b="1" dirty="0">
                <a:solidFill>
                  <a:srgbClr val="660066"/>
                </a:solidFill>
              </a:rPr>
              <a:t>family=binomial, </a:t>
            </a:r>
            <a:r>
              <a:rPr lang="en-US" sz="2400" b="1" i="1" dirty="0">
                <a:solidFill>
                  <a:srgbClr val="660066"/>
                </a:solidFill>
              </a:rPr>
              <a:t>data)</a:t>
            </a:r>
            <a:endParaRPr lang="en-US" sz="2400" b="1" dirty="0">
              <a:solidFill>
                <a:srgbClr val="66006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C7BDB10-F9E1-A662-4E28-55D00648C51A}"/>
                  </a:ext>
                </a:extLst>
              </p:cNvPr>
              <p:cNvSpPr txBox="1"/>
              <p:nvPr/>
            </p:nvSpPr>
            <p:spPr>
              <a:xfrm>
                <a:off x="2362200" y="5303831"/>
                <a:ext cx="6629400" cy="8542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𝑜𝑔𝑖𝑡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C7BDB10-F9E1-A662-4E28-55D00648C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303831"/>
                <a:ext cx="6629400" cy="8542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2065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Example: Putts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84909" y="1999655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Data from 587 Different Putts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Question: </a:t>
            </a:r>
            <a:r>
              <a:rPr lang="en-US" sz="2800" i="1" dirty="0">
                <a:solidFill>
                  <a:srgbClr val="660066"/>
                </a:solidFill>
              </a:rPr>
              <a:t>What is the relationship between the length of a putt and the probability of making that putt?</a:t>
            </a:r>
            <a:endParaRPr lang="en-US" sz="2800" dirty="0">
              <a:solidFill>
                <a:srgbClr val="660066"/>
              </a:solidFill>
            </a:endParaRPr>
          </a:p>
        </p:txBody>
      </p:sp>
      <p:graphicFrame>
        <p:nvGraphicFramePr>
          <p:cNvPr id="4" name="Group 46">
            <a:extLst>
              <a:ext uri="{FF2B5EF4-FFF2-40B4-BE49-F238E27FC236}">
                <a16:creationId xmlns:a16="http://schemas.microsoft.com/office/drawing/2014/main" id="{FFF3C079-B259-4E91-CD47-D5A3A5500D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9871652"/>
              </p:ext>
            </p:extLst>
          </p:nvPr>
        </p:nvGraphicFramePr>
        <p:xfrm>
          <a:off x="2209800" y="2907878"/>
          <a:ext cx="7772400" cy="2073276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416"/>
                          </a:solidFill>
                          <a:effectLst/>
                          <a:latin typeface="Times New Roman" pitchFamily="18" charset="0"/>
                        </a:rPr>
                        <a:t>Length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416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416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416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416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C416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itchFamily="18" charset="0"/>
                        </a:rPr>
                        <a:t>Made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itchFamily="18" charset="0"/>
                        </a:rPr>
                        <a:t>84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itchFamily="18" charset="0"/>
                        </a:rPr>
                        <a:t>88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itchFamily="18" charset="0"/>
                        </a:rPr>
                        <a:t>61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itchFamily="18" charset="0"/>
                        </a:rPr>
                        <a:t>61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itchFamily="18" charset="0"/>
                        </a:rPr>
                        <a:t>44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itchFamily="18" charset="0"/>
                        </a:rPr>
                        <a:t>Missed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itchFamily="18" charset="0"/>
                        </a:rPr>
                        <a:t>17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itchFamily="18" charset="0"/>
                        </a:rPr>
                        <a:t>31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itchFamily="18" charset="0"/>
                        </a:rPr>
                        <a:t>47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itchFamily="18" charset="0"/>
                        </a:rPr>
                        <a:t>64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itchFamily="18" charset="0"/>
                        </a:rPr>
                        <a:t>90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itchFamily="18" charset="0"/>
                        </a:rPr>
                        <a:t>Total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41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itchFamily="18" charset="0"/>
                        </a:rPr>
                        <a:t>101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41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itchFamily="18" charset="0"/>
                        </a:rPr>
                        <a:t>119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41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itchFamily="18" charset="0"/>
                        </a:rPr>
                        <a:t>108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41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itchFamily="18" charset="0"/>
                        </a:rPr>
                        <a:t>125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41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Times New Roman" pitchFamily="18" charset="0"/>
                        </a:rPr>
                        <a:t>134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4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0666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Supplement for Lecture 27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2485787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Plot Raw Data and Fit Linear Regression -&gt; Problematic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Plot Summarized Data and Fit Linear Regression -&gt; Problematic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Fit Logistic Regression and Redo Plots -&gt; Reasonable</a:t>
            </a:r>
          </a:p>
        </p:txBody>
      </p:sp>
    </p:spTree>
    <p:extLst>
      <p:ext uri="{BB962C8B-B14F-4D97-AF65-F5344CB8AC3E}">
        <p14:creationId xmlns:p14="http://schemas.microsoft.com/office/powerpoint/2010/main" val="638034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Supplement for Lecture 27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Comparing Sample Proportions to Estimates From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Estimate Odds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When are the Odds Greater Than 1?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When are the Odds Less Than 1?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Group 46">
                <a:extLst>
                  <a:ext uri="{FF2B5EF4-FFF2-40B4-BE49-F238E27FC236}">
                    <a16:creationId xmlns:a16="http://schemas.microsoft.com/office/drawing/2014/main" id="{D65A5C5A-6E77-E010-4C03-90C3A7D8214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30331718"/>
                  </p:ext>
                </p:extLst>
              </p:nvPr>
            </p:nvGraphicFramePr>
            <p:xfrm>
              <a:off x="1981200" y="2971800"/>
              <a:ext cx="7772400" cy="1554957"/>
            </p:xfrm>
            <a:graphic>
              <a:graphicData uri="http://schemas.openxmlformats.org/drawingml/2006/table">
                <a:tbl>
                  <a:tblPr/>
                  <a:tblGrid>
                    <a:gridCol w="1295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C416"/>
                              </a:solidFill>
                              <a:effectLst/>
                              <a:latin typeface="Times New Roman" pitchFamily="18" charset="0"/>
                            </a:rPr>
                            <a:t>Length</a:t>
                          </a: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6600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C416"/>
                              </a:solidFill>
                              <a:effectLst/>
                              <a:latin typeface="Times New Roman" pitchFamily="18" charset="0"/>
                            </a:rPr>
                            <a:t>3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6600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C416"/>
                              </a:solidFill>
                              <a:effectLst/>
                              <a:latin typeface="Times New Roman" pitchFamily="18" charset="0"/>
                            </a:rPr>
                            <a:t>4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6600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C416"/>
                              </a:solidFill>
                              <a:effectLst/>
                              <a:latin typeface="Times New Roman" pitchFamily="18" charset="0"/>
                            </a:rPr>
                            <a:t>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6600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C416"/>
                              </a:solidFill>
                              <a:effectLst/>
                              <a:latin typeface="Times New Roman" pitchFamily="18" charset="0"/>
                            </a:rPr>
                            <a:t>6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6600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C416"/>
                              </a:solidFill>
                              <a:effectLst/>
                              <a:latin typeface="Times New Roman" pitchFamily="18" charset="0"/>
                            </a:rPr>
                            <a:t>7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6600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0.832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0.739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0.565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0.488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0.328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Cambria Math"/>
                                      </a:rPr>
                                      <m:t>𝜋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0.826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0.730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0.605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0.465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0.330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Group 46">
                <a:extLst>
                  <a:ext uri="{FF2B5EF4-FFF2-40B4-BE49-F238E27FC236}">
                    <a16:creationId xmlns:a16="http://schemas.microsoft.com/office/drawing/2014/main" id="{D65A5C5A-6E77-E010-4C03-90C3A7D8214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30331718"/>
                  </p:ext>
                </p:extLst>
              </p:nvPr>
            </p:nvGraphicFramePr>
            <p:xfrm>
              <a:off x="1981200" y="2971800"/>
              <a:ext cx="7772400" cy="1554957"/>
            </p:xfrm>
            <a:graphic>
              <a:graphicData uri="http://schemas.openxmlformats.org/drawingml/2006/table">
                <a:tbl>
                  <a:tblPr/>
                  <a:tblGrid>
                    <a:gridCol w="1295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51831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C416"/>
                              </a:solidFill>
                              <a:effectLst/>
                              <a:latin typeface="Times New Roman" pitchFamily="18" charset="0"/>
                            </a:rPr>
                            <a:t>Length</a:t>
                          </a:r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6600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C416"/>
                              </a:solidFill>
                              <a:effectLst/>
                              <a:latin typeface="Times New Roman" pitchFamily="18" charset="0"/>
                            </a:rPr>
                            <a:t>3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6600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C416"/>
                              </a:solidFill>
                              <a:effectLst/>
                              <a:latin typeface="Times New Roman" pitchFamily="18" charset="0"/>
                            </a:rPr>
                            <a:t>4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6600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C416"/>
                              </a:solidFill>
                              <a:effectLst/>
                              <a:latin typeface="Times New Roman" pitchFamily="18" charset="0"/>
                            </a:rPr>
                            <a:t>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6600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C416"/>
                              </a:solidFill>
                              <a:effectLst/>
                              <a:latin typeface="Times New Roman" pitchFamily="18" charset="0"/>
                            </a:rPr>
                            <a:t>6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6600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C416"/>
                              </a:solidFill>
                              <a:effectLst/>
                              <a:latin typeface="Times New Roman" pitchFamily="18" charset="0"/>
                            </a:rPr>
                            <a:t>7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6600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3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9390" t="-110465" r="-500939" b="-1313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0.832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0.739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0.565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0.488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0.328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83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34" marB="45734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9390" t="-212941" r="-500939" b="-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0.826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0.730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0.605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0.465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0.330</a:t>
                          </a:r>
                        </a:p>
                      </a:txBody>
                      <a:tcPr marT="45734" marB="45734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AA1437-ACF7-4F83-31F4-688DD16EDBAD}"/>
              </a:ext>
            </a:extLst>
          </p:cNvPr>
          <p:cNvCxnSpPr>
            <a:cxnSpLocks/>
          </p:cNvCxnSpPr>
          <p:nvPr/>
        </p:nvCxnSpPr>
        <p:spPr>
          <a:xfrm>
            <a:off x="1828800" y="3657600"/>
            <a:ext cx="495300" cy="152400"/>
          </a:xfrm>
          <a:prstGeom prst="straightConnector1">
            <a:avLst/>
          </a:prstGeom>
          <a:ln w="28575">
            <a:solidFill>
              <a:srgbClr val="66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4581F70-CEF2-CC9C-E55D-13DECCECEC7E}"/>
                  </a:ext>
                </a:extLst>
              </p:cNvPr>
              <p:cNvSpPr txBox="1"/>
              <p:nvPr/>
            </p:nvSpPr>
            <p:spPr>
              <a:xfrm>
                <a:off x="533400" y="3084352"/>
                <a:ext cx="1066800" cy="664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𝑀𝑎𝑑𝑒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𝐴𝑡𝑡𝑒𝑚𝑝𝑡𝑠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4581F70-CEF2-CC9C-E55D-13DECCECE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084352"/>
                <a:ext cx="1066800" cy="664926"/>
              </a:xfrm>
              <a:prstGeom prst="rect">
                <a:avLst/>
              </a:prstGeom>
              <a:blipFill>
                <a:blip r:embed="rId4"/>
                <a:stretch>
                  <a:fillRect r="-16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B51F4C2-897C-5E01-3685-6C35C3273A64}"/>
              </a:ext>
            </a:extLst>
          </p:cNvPr>
          <p:cNvCxnSpPr>
            <a:cxnSpLocks/>
          </p:cNvCxnSpPr>
          <p:nvPr/>
        </p:nvCxnSpPr>
        <p:spPr>
          <a:xfrm flipH="1" flipV="1">
            <a:off x="2667000" y="4419600"/>
            <a:ext cx="533400" cy="381000"/>
          </a:xfrm>
          <a:prstGeom prst="straightConnector1">
            <a:avLst/>
          </a:prstGeom>
          <a:ln w="28575">
            <a:solidFill>
              <a:srgbClr val="66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4260004-BB53-BAA6-350E-C620EE4AB526}"/>
                  </a:ext>
                </a:extLst>
              </p:cNvPr>
              <p:cNvSpPr txBox="1"/>
              <p:nvPr/>
            </p:nvSpPr>
            <p:spPr>
              <a:xfrm>
                <a:off x="762000" y="4610986"/>
                <a:ext cx="6096000" cy="6528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.26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0.57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p>
                          </m:sSup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.26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0.57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4260004-BB53-BAA6-350E-C620EE4AB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610986"/>
                <a:ext cx="6096000" cy="6528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4C3051C-D661-9643-22C5-0CE90DF16EF9}"/>
              </a:ext>
            </a:extLst>
          </p:cNvPr>
          <p:cNvSpPr txBox="1"/>
          <p:nvPr/>
        </p:nvSpPr>
        <p:spPr>
          <a:xfrm>
            <a:off x="9810750" y="3657600"/>
            <a:ext cx="179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the Difference?</a:t>
            </a:r>
          </a:p>
        </p:txBody>
      </p:sp>
    </p:spTree>
    <p:extLst>
      <p:ext uri="{BB962C8B-B14F-4D97-AF65-F5344CB8AC3E}">
        <p14:creationId xmlns:p14="http://schemas.microsoft.com/office/powerpoint/2010/main" val="2079443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Odds Ratios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Way to Compare Two Groups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Example: Compare a Putt at 3ft Versus a Putt at 4ft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Formula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Interpretation: </a:t>
            </a:r>
            <a:r>
              <a:rPr lang="en-US" sz="2800" i="1" dirty="0">
                <a:solidFill>
                  <a:srgbClr val="660066"/>
                </a:solidFill>
              </a:rPr>
              <a:t>Odds of success in Group 1 is ____ times the odds of success in Group 2</a:t>
            </a:r>
            <a:endParaRPr lang="en-US" sz="2800" dirty="0">
              <a:solidFill>
                <a:srgbClr val="66006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ADBE42-61E7-917A-6012-6DA0FF0707B6}"/>
                  </a:ext>
                </a:extLst>
              </p:cNvPr>
              <p:cNvSpPr txBox="1"/>
              <p:nvPr/>
            </p:nvSpPr>
            <p:spPr>
              <a:xfrm>
                <a:off x="2133600" y="3768864"/>
                <a:ext cx="6629400" cy="9808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𝑂𝑅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𝑂𝑑𝑑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𝑂𝑑𝑑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ADBE42-61E7-917A-6012-6DA0FF070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3768864"/>
                <a:ext cx="6629400" cy="9808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1582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Supplement for Lecture 27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Calculate Odds Ratios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Compare Odds Ratios to Slope of Logistic Regression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What Happens When We Increase X by 1?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BC74E7C-98F2-1E13-868A-AEC42DBE63DB}"/>
                  </a:ext>
                </a:extLst>
              </p:cNvPr>
              <p:cNvSpPr txBox="1"/>
              <p:nvPr/>
            </p:nvSpPr>
            <p:spPr>
              <a:xfrm>
                <a:off x="990600" y="3802126"/>
                <a:ext cx="9372600" cy="6896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𝑆𝑙𝑜𝑝𝑒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𝑅𝑖𝑠𝑒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𝑅𝑢𝑛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𝐶h𝑎𝑛𝑔𝑒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𝐿𝑜𝑔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𝑂𝑑𝑑𝑠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1−0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𝑂𝑑𝑑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𝑂𝑑𝑑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1−0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𝑂𝑅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BC74E7C-98F2-1E13-868A-AEC42DBE6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802126"/>
                <a:ext cx="9372600" cy="6896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08F6E5-07A1-ABD1-C21D-366E90FDAE6E}"/>
                  </a:ext>
                </a:extLst>
              </p:cNvPr>
              <p:cNvSpPr txBox="1"/>
              <p:nvPr/>
            </p:nvSpPr>
            <p:spPr>
              <a:xfrm>
                <a:off x="8649586" y="4552066"/>
                <a:ext cx="2895600" cy="783869"/>
              </a:xfrm>
              <a:prstGeom prst="rect">
                <a:avLst/>
              </a:prstGeom>
              <a:noFill/>
              <a:ln w="28575">
                <a:solidFill>
                  <a:srgbClr val="660066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800" b="0" dirty="0"/>
                  <a:t>Rule of Logarithms: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08F6E5-07A1-ABD1-C21D-366E90FDA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586" y="4552066"/>
                <a:ext cx="2895600" cy="783869"/>
              </a:xfrm>
              <a:prstGeom prst="rect">
                <a:avLst/>
              </a:prstGeom>
              <a:blipFill>
                <a:blip r:embed="rId4"/>
                <a:stretch>
                  <a:fillRect l="-1458" t="-3008"/>
                </a:stretch>
              </a:blipFill>
              <a:ln w="28575">
                <a:solidFill>
                  <a:srgbClr val="66006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2FE347-1313-4799-BDEA-DF901B1935EF}"/>
                  </a:ext>
                </a:extLst>
              </p:cNvPr>
              <p:cNvSpPr txBox="1"/>
              <p:nvPr/>
            </p:nvSpPr>
            <p:spPr>
              <a:xfrm>
                <a:off x="1143000" y="5435935"/>
                <a:ext cx="4761614" cy="4146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2FE347-1313-4799-BDEA-DF901B193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435935"/>
                <a:ext cx="4761614" cy="414601"/>
              </a:xfrm>
              <a:prstGeom prst="rect">
                <a:avLst/>
              </a:prstGeom>
              <a:blipFill>
                <a:blip r:embed="rId5"/>
                <a:stretch>
                  <a:fillRect b="-1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0207BE8-B05E-858C-3348-6A4FDDEAC05C}"/>
                  </a:ext>
                </a:extLst>
              </p:cNvPr>
              <p:cNvSpPr txBox="1"/>
              <p:nvPr/>
            </p:nvSpPr>
            <p:spPr>
              <a:xfrm>
                <a:off x="6274983" y="5524901"/>
                <a:ext cx="1980314" cy="651269"/>
              </a:xfrm>
              <a:prstGeom prst="rect">
                <a:avLst/>
              </a:prstGeom>
              <a:noFill/>
              <a:ln w="28575">
                <a:solidFill>
                  <a:srgbClr val="660066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800" b="0" dirty="0"/>
                  <a:t>Rule of Exponents: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0207BE8-B05E-858C-3348-6A4FDDEAC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983" y="5524901"/>
                <a:ext cx="1980314" cy="651269"/>
              </a:xfrm>
              <a:prstGeom prst="rect">
                <a:avLst/>
              </a:prstGeom>
              <a:blipFill>
                <a:blip r:embed="rId6"/>
                <a:stretch>
                  <a:fillRect l="-1818" t="-2679" r="-1515"/>
                </a:stretch>
              </a:blipFill>
              <a:ln w="28575">
                <a:solidFill>
                  <a:srgbClr val="66006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CE09466-6486-0477-CEEB-FBAF8D346B57}"/>
              </a:ext>
            </a:extLst>
          </p:cNvPr>
          <p:cNvSpPr txBox="1"/>
          <p:nvPr/>
        </p:nvSpPr>
        <p:spPr>
          <a:xfrm>
            <a:off x="1524000" y="5742882"/>
            <a:ext cx="742507" cy="369332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660066"/>
                </a:solidFill>
              </a:rPr>
              <a:t>Odds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B1DBB4-0590-2188-997F-0C517FCCBCE5}"/>
              </a:ext>
            </a:extLst>
          </p:cNvPr>
          <p:cNvSpPr txBox="1"/>
          <p:nvPr/>
        </p:nvSpPr>
        <p:spPr>
          <a:xfrm>
            <a:off x="5043378" y="5742882"/>
            <a:ext cx="742507" cy="369332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660066"/>
                </a:solidFill>
              </a:rPr>
              <a:t>Odds</a:t>
            </a:r>
            <a:endParaRPr lang="en-US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246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Assumptions for Logistic Regression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Linearity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Assume the Linear Model for the Log Odds is Reasonable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Assess by Plotting the Log Odds from Proportions in Sample Against Your X Variable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Check for Linearity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Large Sample Size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Recall: np&gt;10 and n(1-p)&gt;10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Require 10 Successes and Failures                                                        Per Predictor Variable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664B29-0596-9FB1-7945-2EDBA0CD1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3733800"/>
            <a:ext cx="4338279" cy="2434456"/>
          </a:xfrm>
          <a:prstGeom prst="rect">
            <a:avLst/>
          </a:prstGeom>
          <a:ln w="28575">
            <a:solidFill>
              <a:srgbClr val="660066"/>
            </a:solidFill>
          </a:ln>
        </p:spPr>
      </p:pic>
    </p:spTree>
    <p:extLst>
      <p:ext uri="{BB962C8B-B14F-4D97-AF65-F5344CB8AC3E}">
        <p14:creationId xmlns:p14="http://schemas.microsoft.com/office/powerpoint/2010/main" val="2752635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Assumptions for Logistic Regression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Randomness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Is Flipping a Weighted Coin Reasonable for Deciding Whether or Not the Outcome is 0 or 1?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Tied to the </a:t>
            </a:r>
            <a:r>
              <a:rPr lang="en-US" sz="2800" dirty="0" err="1">
                <a:solidFill>
                  <a:srgbClr val="660066"/>
                </a:solidFill>
              </a:rPr>
              <a:t>Bernouilli</a:t>
            </a:r>
            <a:r>
              <a:rPr lang="en-US" sz="2800" dirty="0">
                <a:solidFill>
                  <a:srgbClr val="660066"/>
                </a:solidFill>
              </a:rPr>
              <a:t> Distribution (Binary Variables)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Independence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Observed Successes/Failures Independent of Each Other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Tied to the Binomial Distribution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No Multicollinearity (Applies if Doing Multiple Logistic Regression)</a:t>
            </a:r>
          </a:p>
        </p:txBody>
      </p:sp>
    </p:spTree>
    <p:extLst>
      <p:ext uri="{BB962C8B-B14F-4D97-AF65-F5344CB8AC3E}">
        <p14:creationId xmlns:p14="http://schemas.microsoft.com/office/powerpoint/2010/main" val="4020570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Motivation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84909" y="1999655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B06B3A-6291-163F-0F1A-64463B104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062401"/>
            <a:ext cx="758613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8839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Hypothesis Test and CI for Slope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533400" y="1981200"/>
                <a:ext cx="11201400" cy="4838346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Hypotheses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800" b="0" dirty="0">
                  <a:solidFill>
                    <a:srgbClr val="660066"/>
                  </a:solidFill>
                </a:endParaRPr>
              </a:p>
              <a:p>
                <a:pPr lvl="1"/>
                <a:endParaRPr lang="en-US" sz="2800" b="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Test Statistic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800" b="0" i="1" smtClean="0">
                                    <a:solidFill>
                                      <a:srgbClr val="66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solidFill>
                                      <a:srgbClr val="660066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66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800" i="1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i="1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66006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  <a:endParaRPr lang="en-US" sz="2800" b="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0" dirty="0">
                    <a:solidFill>
                      <a:srgbClr val="660066"/>
                    </a:solidFill>
                  </a:rPr>
                  <a:t>P-Value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Use Standard Normal Distribution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Use </a:t>
                </a:r>
                <a:r>
                  <a:rPr lang="en-US" sz="2800" b="1" dirty="0">
                    <a:solidFill>
                      <a:srgbClr val="660066"/>
                    </a:solidFill>
                  </a:rPr>
                  <a:t>2*</a:t>
                </a:r>
                <a:r>
                  <a:rPr lang="en-US" sz="2800" dirty="0">
                    <a:solidFill>
                      <a:srgbClr val="660066"/>
                    </a:solidFill>
                  </a:rPr>
                  <a:t>(</a:t>
                </a:r>
                <a:r>
                  <a:rPr lang="en-US" sz="2800" b="1" dirty="0">
                    <a:solidFill>
                      <a:srgbClr val="660066"/>
                    </a:solidFill>
                  </a:rPr>
                  <a:t>1-pnorm(abs(</a:t>
                </a:r>
                <a:r>
                  <a:rPr lang="en-US" sz="2800" b="1" dirty="0" err="1">
                    <a:solidFill>
                      <a:srgbClr val="660066"/>
                    </a:solidFill>
                  </a:rPr>
                  <a:t>zstar</a:t>
                </a:r>
                <a:r>
                  <a:rPr lang="en-US" sz="2800" b="1" dirty="0">
                    <a:solidFill>
                      <a:srgbClr val="660066"/>
                    </a:solidFill>
                  </a:rPr>
                  <a:t>),mean=0,sd=1)) </a:t>
                </a:r>
                <a:r>
                  <a:rPr lang="en-US" sz="2800" dirty="0">
                    <a:solidFill>
                      <a:srgbClr val="660066"/>
                    </a:solidFill>
                  </a:rPr>
                  <a:t>Function in R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981200"/>
                <a:ext cx="11201400" cy="483834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2972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Hypothesis Test and CI for Slope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533400" y="1981200"/>
                <a:ext cx="11201400" cy="4508184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Decision – Same As Always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Interpret – Similar to Interpretation of Test from SLR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Alternative: Confidence Interval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1.96∗</m:t>
                    </m:r>
                    <m:r>
                      <a:rPr lang="en-US" sz="2800" i="1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sz="2800" i="1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800" i="1">
                                    <a:solidFill>
                                      <a:srgbClr val="66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solidFill>
                                      <a:srgbClr val="660066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i="1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Does it Contain 0? Yes or No?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CI for Odds Ratio – Exponentiate Both Bounds of CI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981200"/>
                <a:ext cx="11201400" cy="450818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300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Likelihood Ratio Test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533400" y="1981200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Tests Overall Effectiveness of the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Hypothesis Test for Comparing Empty Model to Full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Similar to F-test in Linear Regression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Almost Equivalent to Previous Hypothesis Test (P-values Similar)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Let </a:t>
            </a:r>
            <a:r>
              <a:rPr lang="en-US" sz="2800" i="1" dirty="0">
                <a:solidFill>
                  <a:srgbClr val="660066"/>
                </a:solidFill>
              </a:rPr>
              <a:t>L</a:t>
            </a:r>
            <a:r>
              <a:rPr lang="en-US" sz="2800" dirty="0">
                <a:solidFill>
                  <a:srgbClr val="660066"/>
                </a:solidFill>
              </a:rPr>
              <a:t> Represent the Likelihood of our Model – We Want to Maximize</a:t>
            </a:r>
          </a:p>
        </p:txBody>
      </p:sp>
    </p:spTree>
    <p:extLst>
      <p:ext uri="{BB962C8B-B14F-4D97-AF65-F5344CB8AC3E}">
        <p14:creationId xmlns:p14="http://schemas.microsoft.com/office/powerpoint/2010/main" val="1750077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Likelihood Ratio Test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533400" y="1981200"/>
                <a:ext cx="11201400" cy="4152698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The </a:t>
                </a:r>
                <a:r>
                  <a:rPr lang="en-US" sz="2800" b="1" dirty="0" err="1">
                    <a:solidFill>
                      <a:srgbClr val="660066"/>
                    </a:solidFill>
                  </a:rPr>
                  <a:t>glm</a:t>
                </a:r>
                <a:r>
                  <a:rPr lang="en-US" sz="2800" b="1" dirty="0">
                    <a:solidFill>
                      <a:srgbClr val="660066"/>
                    </a:solidFill>
                  </a:rPr>
                  <a:t>() </a:t>
                </a:r>
                <a:r>
                  <a:rPr lang="en-US" sz="2800" dirty="0">
                    <a:solidFill>
                      <a:srgbClr val="660066"/>
                    </a:solidFill>
                  </a:rPr>
                  <a:t>Function Minimizes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−2∗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(Same as Maximizing 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L</a:t>
                </a:r>
                <a:r>
                  <a:rPr lang="en-US" sz="2800" dirty="0">
                    <a:solidFill>
                      <a:srgbClr val="660066"/>
                    </a:solidFill>
                  </a:rPr>
                  <a:t>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The </a:t>
                </a:r>
                <a:r>
                  <a:rPr lang="en-US" sz="2800" b="1" dirty="0" err="1">
                    <a:solidFill>
                      <a:srgbClr val="660066"/>
                    </a:solidFill>
                  </a:rPr>
                  <a:t>glm</a:t>
                </a:r>
                <a:r>
                  <a:rPr lang="en-US" sz="2800" b="1" dirty="0">
                    <a:solidFill>
                      <a:srgbClr val="660066"/>
                    </a:solidFill>
                  </a:rPr>
                  <a:t>() </a:t>
                </a:r>
                <a:r>
                  <a:rPr lang="en-US" sz="2800" dirty="0">
                    <a:solidFill>
                      <a:srgbClr val="660066"/>
                    </a:solidFill>
                  </a:rPr>
                  <a:t>Function also Estimates 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L</a:t>
                </a:r>
                <a:r>
                  <a:rPr lang="en-US" sz="2800" i="1" baseline="-25000" dirty="0">
                    <a:solidFill>
                      <a:srgbClr val="660066"/>
                    </a:solidFill>
                  </a:rPr>
                  <a:t>0</a:t>
                </a:r>
                <a:r>
                  <a:rPr lang="en-US" sz="2800" dirty="0">
                    <a:solidFill>
                      <a:srgbClr val="660066"/>
                    </a:solidFill>
                  </a:rPr>
                  <a:t> Which is the Likelihood of the Constant Model or Empty Model (Only an Intercept)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Effectiveness of Model Can Be Measured by the Test Statistic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−2∗</m:t>
                    </m:r>
                    <m:func>
                      <m:funcPr>
                        <m:ctrlP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solidFill>
                                      <a:srgbClr val="66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660066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660066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−2∗</m:t>
                        </m:r>
                        <m:func>
                          <m:funcPr>
                            <m:ctrlPr>
                              <a:rPr lang="en-US" sz="2800" i="1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66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660066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Notice: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=−2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b="0" i="1" smtClean="0">
                                    <a:solidFill>
                                      <a:srgbClr val="66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b="0" i="1" smtClean="0">
                                    <a:solidFill>
                                      <a:srgbClr val="66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rgbClr val="660066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=−2∗</m:t>
                    </m:r>
                    <m:func>
                      <m:func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b="0" i="1" smtClean="0">
                                    <a:solidFill>
                                      <a:srgbClr val="66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800" b="0" i="1" smtClean="0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800" b="0" i="1" smtClean="0">
                                    <a:solidFill>
                                      <a:srgbClr val="660066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981200"/>
                <a:ext cx="11201400" cy="415269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6125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Likelihood Ratio Test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533400" y="1981200"/>
                <a:ext cx="11201400" cy="4869418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P-value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Use Chi-Squared Distribution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Degrees of Freedom for Chi-Squared is 1 When Full Model has 1 Predictor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Hypotheses the Same as Previous Test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sz="2800" b="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Testing Same Hypothesis Test but Trust LRT Over Previous Test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981200"/>
                <a:ext cx="11201400" cy="486941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570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Supplement for Lecture 27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391596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Examine Output from Logistic Regression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Get Confidence Intervals for Slope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Get Confidence Intervals for Odds Ratio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Perform Likelihood Ratio Test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4505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Maximizing Likelihood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Suppose There are Three Decks of Playing Cards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Standard 52 Card Deck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Euchre Deck (9,10,J,Q,K)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Only Red Cards from the Deck (26 Cards)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</p:txBody>
      </p:sp>
      <p:pic>
        <p:nvPicPr>
          <p:cNvPr id="3" name="Picture 11" descr="Image result for deck cards images">
            <a:extLst>
              <a:ext uri="{FF2B5EF4-FFF2-40B4-BE49-F238E27FC236}">
                <a16:creationId xmlns:a16="http://schemas.microsoft.com/office/drawing/2014/main" id="{E9D07CAB-F82F-DEF9-9DC0-30CB3CE6A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024506"/>
            <a:ext cx="6553200" cy="2704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410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Maximizing Likelihood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57200" y="1981200"/>
                <a:ext cx="11201400" cy="5102887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Sample 2 Cards: Get Jack of Hearts and then the Jack of Diamonds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Let 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L</a:t>
                </a:r>
                <a:r>
                  <a:rPr lang="en-US" sz="2800" dirty="0">
                    <a:solidFill>
                      <a:srgbClr val="660066"/>
                    </a:solidFill>
                  </a:rPr>
                  <a:t> Represent the Likelihood of Our Sample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Probability of the Sample Under All Three Situations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Full Deck: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52</m:t>
                            </m:r>
                          </m:den>
                        </m:f>
                      </m:e>
                    </m:d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51</m:t>
                            </m:r>
                          </m:den>
                        </m:f>
                      </m:e>
                    </m:d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≈0.00038</m:t>
                    </m:r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Euchre Deck: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24</m:t>
                            </m:r>
                          </m:den>
                        </m:f>
                      </m:e>
                    </m:d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23</m:t>
                            </m:r>
                          </m:den>
                        </m:f>
                      </m:e>
                    </m:d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≈0.0018</m:t>
                    </m:r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Red Deck: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e>
                    </m:d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≈0.0015</m:t>
                    </m:r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11201400" cy="510288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BE29B3D-D28F-FCA5-1C82-F87830F781F2}"/>
              </a:ext>
            </a:extLst>
          </p:cNvPr>
          <p:cNvSpPr txBox="1"/>
          <p:nvPr/>
        </p:nvSpPr>
        <p:spPr>
          <a:xfrm>
            <a:off x="7719237" y="5176481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660066"/>
                </a:solidFill>
                <a:sym typeface="Wingdings" panose="05000000000000000000" pitchFamily="2" charset="2"/>
              </a:rPr>
              <a:t></a:t>
            </a:r>
            <a:r>
              <a:rPr lang="en-US" sz="2000" dirty="0">
                <a:solidFill>
                  <a:srgbClr val="660066"/>
                </a:solidFill>
              </a:rPr>
              <a:t>  Most Likely</a:t>
            </a:r>
          </a:p>
        </p:txBody>
      </p:sp>
    </p:spTree>
    <p:extLst>
      <p:ext uri="{BB962C8B-B14F-4D97-AF65-F5344CB8AC3E}">
        <p14:creationId xmlns:p14="http://schemas.microsoft.com/office/powerpoint/2010/main" val="26828799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EE0EA48-9FEB-2763-FFA9-DF5F6F8911FB}"/>
              </a:ext>
            </a:extLst>
          </p:cNvPr>
          <p:cNvSpPr/>
          <p:nvPr/>
        </p:nvSpPr>
        <p:spPr>
          <a:xfrm>
            <a:off x="302299" y="235037"/>
            <a:ext cx="11587397" cy="6387923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BBEA9E-A041-7D11-BDE1-24FD15D9A8D6}"/>
              </a:ext>
            </a:extLst>
          </p:cNvPr>
          <p:cNvSpPr/>
          <p:nvPr/>
        </p:nvSpPr>
        <p:spPr>
          <a:xfrm>
            <a:off x="152400" y="152400"/>
            <a:ext cx="11887200" cy="6553199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pic>
        <p:nvPicPr>
          <p:cNvPr id="3" name="Picture 10" descr="Mario Pattern">
            <a:extLst>
              <a:ext uri="{FF2B5EF4-FFF2-40B4-BE49-F238E27FC236}">
                <a16:creationId xmlns:a16="http://schemas.microsoft.com/office/drawing/2014/main" id="{70C83288-9D80-2729-3EE2-8CD8835048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t="67313" r="6699" b="2019"/>
          <a:stretch/>
        </p:blipFill>
        <p:spPr bwMode="auto">
          <a:xfrm>
            <a:off x="2040351" y="4953000"/>
            <a:ext cx="8111283" cy="2103120"/>
          </a:xfrm>
          <a:prstGeom prst="rect">
            <a:avLst/>
          </a:prstGeom>
          <a:noFill/>
          <a:ln w="28575"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666B6E-7053-3022-B1D9-2AF4C282F2A0}"/>
              </a:ext>
            </a:extLst>
          </p:cNvPr>
          <p:cNvSpPr/>
          <p:nvPr/>
        </p:nvSpPr>
        <p:spPr>
          <a:xfrm>
            <a:off x="1638293" y="4097965"/>
            <a:ext cx="8915400" cy="1005788"/>
          </a:xfrm>
          <a:prstGeom prst="roundRect">
            <a:avLst>
              <a:gd name="adj" fmla="val 18853"/>
            </a:avLst>
          </a:prstGeom>
          <a:solidFill>
            <a:srgbClr val="2D3A37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1E9A78-74F4-2AA0-408A-B2F37D1DA24C}"/>
              </a:ext>
            </a:extLst>
          </p:cNvPr>
          <p:cNvSpPr txBox="1"/>
          <p:nvPr/>
        </p:nvSpPr>
        <p:spPr>
          <a:xfrm>
            <a:off x="952490" y="1364366"/>
            <a:ext cx="102870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Thank You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82FFA3-2177-56BA-6786-898DA3D642FF}"/>
              </a:ext>
            </a:extLst>
          </p:cNvPr>
          <p:cNvSpPr txBox="1"/>
          <p:nvPr/>
        </p:nvSpPr>
        <p:spPr>
          <a:xfrm>
            <a:off x="952490" y="2713031"/>
            <a:ext cx="1028700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i="1" dirty="0">
                <a:solidFill>
                  <a:srgbClr val="660066"/>
                </a:solidFill>
                <a:cs typeface="Adobe Devanagari" panose="02040503050201020203" pitchFamily="18" charset="0"/>
              </a:rPr>
              <a:t>Make Reasonable Decisions</a:t>
            </a:r>
          </a:p>
        </p:txBody>
      </p:sp>
    </p:spTree>
    <p:extLst>
      <p:ext uri="{BB962C8B-B14F-4D97-AF65-F5344CB8AC3E}">
        <p14:creationId xmlns:p14="http://schemas.microsoft.com/office/powerpoint/2010/main" val="3266410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Binary Logistic Regression Model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391596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Response Variable is Binary (Coded as Indicator)</a:t>
            </a:r>
          </a:p>
          <a:p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Predictor Variable Could Be </a:t>
            </a:r>
            <a:r>
              <a:rPr lang="en-US" sz="2800" b="1" dirty="0">
                <a:solidFill>
                  <a:srgbClr val="660066"/>
                </a:solidFill>
              </a:rPr>
              <a:t>Numeric</a:t>
            </a:r>
            <a:r>
              <a:rPr lang="en-US" sz="2800" dirty="0">
                <a:solidFill>
                  <a:srgbClr val="660066"/>
                </a:solidFill>
              </a:rPr>
              <a:t> or </a:t>
            </a:r>
            <a:r>
              <a:rPr lang="en-US" sz="2800" b="1" dirty="0">
                <a:solidFill>
                  <a:srgbClr val="660066"/>
                </a:solidFill>
              </a:rPr>
              <a:t>Categorical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Bad Idea -&gt; </a:t>
            </a:r>
            <a:r>
              <a:rPr lang="en-US" sz="2800" b="1" dirty="0">
                <a:solidFill>
                  <a:srgbClr val="660066"/>
                </a:solidFill>
              </a:rPr>
              <a:t>Linear Regression</a:t>
            </a:r>
            <a:r>
              <a:rPr lang="en-US" sz="2800" dirty="0">
                <a:solidFill>
                  <a:srgbClr val="660066"/>
                </a:solidFill>
              </a:rPr>
              <a:t> or </a:t>
            </a:r>
            <a:r>
              <a:rPr lang="en-US" sz="2800" b="1" dirty="0">
                <a:solidFill>
                  <a:srgbClr val="660066"/>
                </a:solidFill>
              </a:rPr>
              <a:t>ANOVA</a:t>
            </a: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5D24DB-D500-5F6D-4FC9-570620369A24}"/>
                  </a:ext>
                </a:extLst>
              </p:cNvPr>
              <p:cNvSpPr txBox="1"/>
              <p:nvPr/>
            </p:nvSpPr>
            <p:spPr>
              <a:xfrm>
                <a:off x="2783658" y="2743200"/>
                <a:ext cx="6094428" cy="10534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1     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𝑌𝑒𝑠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𝑆𝑢𝑐𝑐𝑒𝑠𝑠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0       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𝑁𝑜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𝐹𝑎𝑖𝑙𝑢𝑟𝑒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5D24DB-D500-5F6D-4FC9-570620369A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658" y="2743200"/>
                <a:ext cx="6094428" cy="10534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3C952E-900E-A724-E634-049067B1BEB3}"/>
                  </a:ext>
                </a:extLst>
              </p:cNvPr>
              <p:cNvSpPr txBox="1"/>
              <p:nvPr/>
            </p:nvSpPr>
            <p:spPr>
              <a:xfrm>
                <a:off x="5638800" y="5181600"/>
                <a:ext cx="28575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3C952E-900E-A724-E634-049067B1B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5181600"/>
                <a:ext cx="285750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6820039-BF27-95DF-86FD-EFAD23FD1309}"/>
                  </a:ext>
                </a:extLst>
              </p:cNvPr>
              <p:cNvSpPr txBox="1"/>
              <p:nvPr/>
            </p:nvSpPr>
            <p:spPr>
              <a:xfrm>
                <a:off x="1934441" y="5181600"/>
                <a:ext cx="35052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6820039-BF27-95DF-86FD-EFAD23FD1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441" y="5181600"/>
                <a:ext cx="35052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3645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Binary Logistic Regression Model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391596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Requirements</a:t>
            </a:r>
          </a:p>
          <a:p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Logistic Regression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6820039-BF27-95DF-86FD-EFAD23FD1309}"/>
                  </a:ext>
                </a:extLst>
              </p:cNvPr>
              <p:cNvSpPr txBox="1"/>
              <p:nvPr/>
            </p:nvSpPr>
            <p:spPr>
              <a:xfrm>
                <a:off x="990600" y="2667000"/>
                <a:ext cx="378055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𝐵𝑖𝑛𝑎𝑟𝑦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𝑅𝑒𝑠𝑝𝑜𝑛𝑠𝑒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6820039-BF27-95DF-86FD-EFAD23FD1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667000"/>
                <a:ext cx="378055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8D7A048-CDEB-41B6-7B9C-2060151F9B93}"/>
                  </a:ext>
                </a:extLst>
              </p:cNvPr>
              <p:cNvSpPr txBox="1"/>
              <p:nvPr/>
            </p:nvSpPr>
            <p:spPr>
              <a:xfrm>
                <a:off x="5524499" y="2667000"/>
                <a:ext cx="411480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𝑃𝑟𝑒𝑑𝑖𝑐𝑡𝑜𝑟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𝑉𝑎𝑟𝑖𝑎𝑏𝑙𝑒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8D7A048-CDEB-41B6-7B9C-2060151F9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499" y="2667000"/>
                <a:ext cx="411480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CC4FCA-79B4-1194-3C01-78F7A9C4B10D}"/>
                  </a:ext>
                </a:extLst>
              </p:cNvPr>
              <p:cNvSpPr txBox="1"/>
              <p:nvPr/>
            </p:nvSpPr>
            <p:spPr>
              <a:xfrm>
                <a:off x="914400" y="3167390"/>
                <a:ext cx="828675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𝑃𝑟𝑜𝑝𝑜𝑟𝑡𝑖𝑜𝑛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CC4FCA-79B4-1194-3C01-78F7A9C4B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167390"/>
                <a:ext cx="828675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E31922-351C-CD0F-6E2C-10B614521796}"/>
                  </a:ext>
                </a:extLst>
              </p:cNvPr>
              <p:cNvSpPr txBox="1"/>
              <p:nvPr/>
            </p:nvSpPr>
            <p:spPr>
              <a:xfrm>
                <a:off x="990600" y="4449663"/>
                <a:ext cx="3886200" cy="8542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E31922-351C-CD0F-6E2C-10B614521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449663"/>
                <a:ext cx="3886200" cy="8542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6431286E-77D7-73DC-1DEC-A27B643916F1}"/>
              </a:ext>
            </a:extLst>
          </p:cNvPr>
          <p:cNvSpPr txBox="1"/>
          <p:nvPr/>
        </p:nvSpPr>
        <p:spPr>
          <a:xfrm>
            <a:off x="5100204" y="4615189"/>
            <a:ext cx="6199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9FB6625-B58C-15FB-7C79-F4FDF0940CAD}"/>
                  </a:ext>
                </a:extLst>
              </p:cNvPr>
              <p:cNvSpPr txBox="1"/>
              <p:nvPr/>
            </p:nvSpPr>
            <p:spPr>
              <a:xfrm>
                <a:off x="5372102" y="4318345"/>
                <a:ext cx="3886200" cy="9855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9FB6625-B58C-15FB-7C79-F4FDF0940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102" y="4318345"/>
                <a:ext cx="3886200" cy="9855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CA25FB96-0AC4-B45B-5A36-F59192F0018C}"/>
              </a:ext>
            </a:extLst>
          </p:cNvPr>
          <p:cNvSpPr/>
          <p:nvPr/>
        </p:nvSpPr>
        <p:spPr>
          <a:xfrm>
            <a:off x="3295647" y="4615188"/>
            <a:ext cx="1475512" cy="523221"/>
          </a:xfrm>
          <a:prstGeom prst="rect">
            <a:avLst/>
          </a:prstGeom>
          <a:noFill/>
          <a:ln w="28575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F0AE0C-98C3-BB3E-DD9B-CDD4FD4AA0A1}"/>
              </a:ext>
            </a:extLst>
          </p:cNvPr>
          <p:cNvSpPr txBox="1"/>
          <p:nvPr/>
        </p:nvSpPr>
        <p:spPr>
          <a:xfrm>
            <a:off x="3258847" y="5186645"/>
            <a:ext cx="23613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660066"/>
                </a:solidFill>
              </a:rPr>
              <a:t>Linear Model</a:t>
            </a:r>
          </a:p>
        </p:txBody>
      </p:sp>
    </p:spTree>
    <p:extLst>
      <p:ext uri="{BB962C8B-B14F-4D97-AF65-F5344CB8AC3E}">
        <p14:creationId xmlns:p14="http://schemas.microsoft.com/office/powerpoint/2010/main" val="107270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Binary Logistic Regression Model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57200" y="1981200"/>
                <a:ext cx="11201400" cy="4869418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Parameter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Versus Statistic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Example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= Probability of Having Green Eyes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Sample of 10 Random People 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= Sample Average or Proportion of Blue-Eyed People in Sample</a:t>
                </a:r>
              </a:p>
              <a:p>
                <a:pPr lvl="1"/>
                <a:endParaRPr lang="en-US" sz="2800" dirty="0">
                  <a:solidFill>
                    <a:srgbClr val="660066"/>
                  </a:solidFill>
                </a:endParaRPr>
              </a:p>
              <a:p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Another Reason Why Linear Regression or ANOVA Wouldn’t Work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11201400" cy="486941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25A529F-2604-2D91-BCD8-FE452AF758E3}"/>
                  </a:ext>
                </a:extLst>
              </p:cNvPr>
              <p:cNvSpPr txBox="1"/>
              <p:nvPr/>
            </p:nvSpPr>
            <p:spPr>
              <a:xfrm>
                <a:off x="1981200" y="4343400"/>
                <a:ext cx="35052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,1,1,0,1,0,0,0,0,0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25A529F-2604-2D91-BCD8-FE452AF75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4343400"/>
                <a:ext cx="350520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F8509B-8E1E-C57C-BD11-9441008D7263}"/>
                  </a:ext>
                </a:extLst>
              </p:cNvPr>
              <p:cNvSpPr txBox="1"/>
              <p:nvPr/>
            </p:nvSpPr>
            <p:spPr>
              <a:xfrm>
                <a:off x="838200" y="5376536"/>
                <a:ext cx="9836728" cy="670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0+1+1+0+1+0+0+0+0+0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=0.3=30%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F8509B-8E1E-C57C-BD11-9441008D7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376536"/>
                <a:ext cx="9836728" cy="6705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7826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Binary Logistic Regression Model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57200" y="1981200"/>
                <a:ext cx="11201400" cy="5076567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Odds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b="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0" dirty="0">
                    <a:solidFill>
                      <a:srgbClr val="660066"/>
                    </a:solidFill>
                  </a:rPr>
                  <a:t>Odds </a:t>
                </a:r>
                <a:r>
                  <a:rPr lang="en-US" sz="2800" dirty="0">
                    <a:solidFill>
                      <a:srgbClr val="660066"/>
                    </a:solidFill>
                  </a:rPr>
                  <a:t>are a Ratio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≠1</m:t>
                        </m:r>
                      </m:e>
                    </m:d>
                    <m: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   (Binary Case)  </a:t>
                </a:r>
                <a:endParaRPr lang="en-US" sz="2800" b="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Example: The Odds of a Horse Winning a Race is 4 to 1 or 4:1 or 4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Interpretation: “4 Wins for Every 1 Loss” 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Probability: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𝑊𝑖𝑛</m:t>
                        </m:r>
                      </m:e>
                    </m:d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=4/5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𝐿𝑜𝑠𝑠</m:t>
                        </m:r>
                      </m:e>
                    </m:d>
                    <m:r>
                      <a:rPr lang="en-US" sz="2800" i="1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800" i="1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/5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Calculation of Odds: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𝑊𝑖𝑛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/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𝐿𝑜𝑠𝑠</m:t>
                        </m:r>
                      </m:e>
                    </m:d>
                    <m: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0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800" b="0" i="0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0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800" b="0" i="0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11201400" cy="507656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DB345AD-EC13-3D8E-BF55-DB5C658D1C18}"/>
                  </a:ext>
                </a:extLst>
              </p:cNvPr>
              <p:cNvSpPr txBox="1"/>
              <p:nvPr/>
            </p:nvSpPr>
            <p:spPr>
              <a:xfrm>
                <a:off x="5372100" y="2704580"/>
                <a:ext cx="2019300" cy="627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Estimate: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DB345AD-EC13-3D8E-BF55-DB5C658D1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100" y="2704580"/>
                <a:ext cx="2019300" cy="627159"/>
              </a:xfrm>
              <a:prstGeom prst="rect">
                <a:avLst/>
              </a:prstGeom>
              <a:blipFill>
                <a:blip r:embed="rId4"/>
                <a:stretch>
                  <a:fillRect l="-4518" b="-2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FCD70B-3C40-35F8-4D27-62302FFFE777}"/>
                  </a:ext>
                </a:extLst>
              </p:cNvPr>
              <p:cNvSpPr txBox="1"/>
              <p:nvPr/>
            </p:nvSpPr>
            <p:spPr>
              <a:xfrm>
                <a:off x="2743200" y="2704580"/>
                <a:ext cx="2362200" cy="5842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Parameter: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FCD70B-3C40-35F8-4D27-62302FFFE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704580"/>
                <a:ext cx="2362200" cy="584263"/>
              </a:xfrm>
              <a:prstGeom prst="rect">
                <a:avLst/>
              </a:prstGeom>
              <a:blipFill>
                <a:blip r:embed="rId5"/>
                <a:stretch>
                  <a:fillRect l="-3866" t="-1042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6647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Binary Logistic Regression Model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57200" y="1981200"/>
                <a:ext cx="11201400" cy="4310825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Reason for Logistic Regression Model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Notice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b="0" dirty="0">
                    <a:solidFill>
                      <a:srgbClr val="660066"/>
                    </a:solidFill>
                  </a:rPr>
                  <a:t>Probability: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sz="2800" b="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b="0" dirty="0">
                    <a:solidFill>
                      <a:srgbClr val="660066"/>
                    </a:solidFill>
                  </a:rPr>
                  <a:t>Odds: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&lt; 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sz="2800" b="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Log Odds: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solidFill>
                          <a:srgbClr val="66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func>
                      <m:func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i="1">
                                    <a:solidFill>
                                      <a:srgbClr val="66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solidFill>
                                      <a:srgbClr val="660066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2800" i="1">
                                    <a:solidFill>
                                      <a:srgbClr val="660066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2800" i="1">
                                    <a:solidFill>
                                      <a:srgbClr val="660066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&lt; 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11201400" cy="431082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7A1FE3-484F-98B6-4441-D970315FB839}"/>
                  </a:ext>
                </a:extLst>
              </p:cNvPr>
              <p:cNvSpPr txBox="1"/>
              <p:nvPr/>
            </p:nvSpPr>
            <p:spPr>
              <a:xfrm>
                <a:off x="4114800" y="2691245"/>
                <a:ext cx="3886200" cy="8542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7A1FE3-484F-98B6-4441-D970315FB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691245"/>
                <a:ext cx="3886200" cy="8542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ow to Graph ln(x) - Video &amp; Lesson Transcript | Study.com">
            <a:extLst>
              <a:ext uri="{FF2B5EF4-FFF2-40B4-BE49-F238E27FC236}">
                <a16:creationId xmlns:a16="http://schemas.microsoft.com/office/drawing/2014/main" id="{86839EC2-D467-FF74-8E4D-1D77B7A16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100" y="3531341"/>
            <a:ext cx="3333750" cy="2333625"/>
          </a:xfrm>
          <a:prstGeom prst="rect">
            <a:avLst/>
          </a:prstGeom>
          <a:noFill/>
          <a:ln w="28575">
            <a:solidFill>
              <a:srgbClr val="66006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563D0865-89AD-33BF-AF0E-3AF8176FFDC7}"/>
              </a:ext>
            </a:extLst>
          </p:cNvPr>
          <p:cNvSpPr txBox="1">
            <a:spLocks noChangeArrowheads="1"/>
          </p:cNvSpPr>
          <p:nvPr/>
        </p:nvSpPr>
        <p:spPr>
          <a:xfrm>
            <a:off x="8391968" y="5378308"/>
            <a:ext cx="2895600" cy="381000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img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credit: 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study.com</a:t>
            </a:r>
            <a:endParaRPr lang="en-US" sz="16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1600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Binary Logistic Regression Model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343923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Interpretation of Logistic Regression Model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Model: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Default in Statistics is the Natural Logarithm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Intercept Represents the Log Odds When </a:t>
            </a:r>
            <a:r>
              <a:rPr lang="en-US" sz="2800" i="1" dirty="0">
                <a:solidFill>
                  <a:srgbClr val="660066"/>
                </a:solidFill>
              </a:rPr>
              <a:t>X=0</a:t>
            </a:r>
            <a:endParaRPr lang="en-US" sz="2800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Slope Represents the Change in Log Odds When </a:t>
            </a:r>
            <a:r>
              <a:rPr lang="en-US" sz="2800" i="1" dirty="0">
                <a:solidFill>
                  <a:srgbClr val="660066"/>
                </a:solidFill>
              </a:rPr>
              <a:t>X</a:t>
            </a:r>
            <a:r>
              <a:rPr lang="en-US" sz="2800" dirty="0">
                <a:solidFill>
                  <a:srgbClr val="660066"/>
                </a:solidFill>
              </a:rPr>
              <a:t> Increases by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7A1FE3-484F-98B6-4441-D970315FB839}"/>
                  </a:ext>
                </a:extLst>
              </p:cNvPr>
              <p:cNvSpPr txBox="1"/>
              <p:nvPr/>
            </p:nvSpPr>
            <p:spPr>
              <a:xfrm>
                <a:off x="3962400" y="2898758"/>
                <a:ext cx="3886200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acc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7A1FE3-484F-98B6-4441-D970315FB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898758"/>
                <a:ext cx="3886200" cy="10604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5117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Binary Logistic Regression Model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57200" y="1981200"/>
                <a:ext cx="11201400" cy="3439239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Suppose We Have Model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Then for Odds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Indicates Odds Decreases as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Increases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11201400" cy="3439239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7A1FE3-484F-98B6-4441-D970315FB839}"/>
                  </a:ext>
                </a:extLst>
              </p:cNvPr>
              <p:cNvSpPr txBox="1"/>
              <p:nvPr/>
            </p:nvSpPr>
            <p:spPr>
              <a:xfrm>
                <a:off x="3962400" y="2653401"/>
                <a:ext cx="3886200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acc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=3−2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7A1FE3-484F-98B6-4441-D970315FB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653401"/>
                <a:ext cx="3886200" cy="10604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51C6128-DD69-4A06-4B5A-C63632EE128A}"/>
                  </a:ext>
                </a:extLst>
              </p:cNvPr>
              <p:cNvSpPr txBox="1"/>
              <p:nvPr/>
            </p:nvSpPr>
            <p:spPr>
              <a:xfrm>
                <a:off x="2590800" y="3763907"/>
                <a:ext cx="6629400" cy="9124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1−</m:t>
                          </m:r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3−2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≠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51C6128-DD69-4A06-4B5A-C63632EE1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763907"/>
                <a:ext cx="6629400" cy="9124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4121E8-904B-5474-D234-ABF21A002E79}"/>
                  </a:ext>
                </a:extLst>
              </p:cNvPr>
              <p:cNvSpPr txBox="1"/>
              <p:nvPr/>
            </p:nvSpPr>
            <p:spPr>
              <a:xfrm>
                <a:off x="7816702" y="2683561"/>
                <a:ext cx="3581400" cy="1200329"/>
              </a:xfrm>
              <a:prstGeom prst="rect">
                <a:avLst/>
              </a:prstGeom>
              <a:noFill/>
              <a:ln w="28575">
                <a:solidFill>
                  <a:srgbClr val="66006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Log Odds Decreasing by 2 for Every 1 Unit Increase in X is not Equivalent to Saying that Odds Decreases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for Every 1 Unit Increase in X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4121E8-904B-5474-D234-ABF21A002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702" y="2683561"/>
                <a:ext cx="3581400" cy="1200329"/>
              </a:xfrm>
              <a:prstGeom prst="rect">
                <a:avLst/>
              </a:prstGeom>
              <a:blipFill>
                <a:blip r:embed="rId6"/>
                <a:stretch>
                  <a:fillRect l="-1012" t="-1485" r="-843" b="-5446"/>
                </a:stretch>
              </a:blipFill>
              <a:ln w="28575">
                <a:solidFill>
                  <a:srgbClr val="66006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4115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1320</Words>
  <Application>Microsoft Office PowerPoint</Application>
  <PresentationFormat>Widescreen</PresentationFormat>
  <Paragraphs>321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Adobe Devanagari</vt:lpstr>
      <vt:lpstr>Arial</vt:lpstr>
      <vt:lpstr>Calibri</vt:lpstr>
      <vt:lpstr>Calibri Light</vt:lpstr>
      <vt:lpstr>Cambria Math</vt:lpstr>
      <vt:lpstr>Times New Roman</vt:lpstr>
      <vt:lpstr>Office Theme</vt:lpstr>
      <vt:lpstr>Logistic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2020-08-11T20:29:05Z</dcterms:created>
  <dcterms:modified xsi:type="dcterms:W3CDTF">2023-12-04T20:01:59Z</dcterms:modified>
</cp:coreProperties>
</file>