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2"/>
  </p:notesMasterIdLst>
  <p:handoutMasterIdLst>
    <p:handoutMasterId r:id="rId13"/>
  </p:handoutMasterIdLst>
  <p:sldIdLst>
    <p:sldId id="256" r:id="rId2"/>
    <p:sldId id="423" r:id="rId3"/>
    <p:sldId id="389" r:id="rId4"/>
    <p:sldId id="417" r:id="rId5"/>
    <p:sldId id="424" r:id="rId6"/>
    <p:sldId id="416" r:id="rId7"/>
    <p:sldId id="420" r:id="rId8"/>
    <p:sldId id="421" r:id="rId9"/>
    <p:sldId id="422" r:id="rId10"/>
    <p:sldId id="358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7" autoAdjust="0"/>
    <p:restoredTop sz="94541" autoAdjust="0"/>
  </p:normalViewPr>
  <p:slideViewPr>
    <p:cSldViewPr>
      <p:cViewPr varScale="1">
        <p:scale>
          <a:sx n="92" d="100"/>
          <a:sy n="92" d="100"/>
        </p:scale>
        <p:origin x="584" y="6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81209"/>
            <a:ext cx="5394326" cy="64054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One-Way ANOVA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5.1 – 5.4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 5. 27, 37-38, 40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10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ANOVA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Usage of ANOVA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Numerical Response Variable (</a:t>
            </a:r>
            <a:r>
              <a:rPr lang="en-US" sz="2800" i="1" dirty="0">
                <a:solidFill>
                  <a:srgbClr val="660066"/>
                </a:solidFill>
              </a:rPr>
              <a:t>Y</a:t>
            </a:r>
            <a:r>
              <a:rPr lang="en-US" sz="2800" dirty="0">
                <a:solidFill>
                  <a:srgbClr val="660066"/>
                </a:solidFill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Categorical Predictor Variable (</a:t>
            </a:r>
            <a:r>
              <a:rPr lang="en-US" sz="2800" i="1" dirty="0">
                <a:solidFill>
                  <a:srgbClr val="660066"/>
                </a:solidFill>
              </a:rPr>
              <a:t>X)</a:t>
            </a: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Questions to Answer: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Do different groups have different means?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How different are the means across groups?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One-Way ANOVA Implies There is One Predictor Variable</a:t>
            </a:r>
          </a:p>
        </p:txBody>
      </p:sp>
    </p:spTree>
    <p:extLst>
      <p:ext uri="{BB962C8B-B14F-4D97-AF65-F5344CB8AC3E}">
        <p14:creationId xmlns:p14="http://schemas.microsoft.com/office/powerpoint/2010/main" val="212725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ANOVA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Data: Samples from Different Groups (</a:t>
            </a:r>
            <a:r>
              <a:rPr lang="en-US" sz="2800" i="1" dirty="0">
                <a:solidFill>
                  <a:srgbClr val="660066"/>
                </a:solidFill>
              </a:rPr>
              <a:t>K = # of Groups)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Summary Statistics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Test Hypotheses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3C9C767-0014-A159-5627-CC1E72A35B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931048"/>
                  </p:ext>
                </p:extLst>
              </p:nvPr>
            </p:nvGraphicFramePr>
            <p:xfrm>
              <a:off x="4495800" y="3352800"/>
              <a:ext cx="3200400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30851791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002467549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12907207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56913343"/>
                        </a:ext>
                      </a:extLst>
                    </a:gridCol>
                  </a:tblGrid>
                  <a:tr h="3320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𝑮𝒓𝒐𝒖𝒑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0338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rgbClr val="66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66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046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rgbClr val="66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66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135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...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327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rgbClr val="66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66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5344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660066"/>
                              </a:solidFill>
                            </a:rPr>
                            <a:t>Overall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89933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3C9C767-0014-A159-5627-CC1E72A35B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931048"/>
                  </p:ext>
                </p:extLst>
              </p:nvPr>
            </p:nvGraphicFramePr>
            <p:xfrm>
              <a:off x="4495800" y="3352800"/>
              <a:ext cx="3200400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30851791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002467549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12907207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5691334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67" t="-3333" r="-252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9841" t="-3333" r="-20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1600" t="-3333" r="-1016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1600" t="-3333" r="-1600" b="-5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0338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9841" t="-101639" r="-2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1600" t="-101639" r="-1016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1600" t="-101639" r="-160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046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9841" t="-201639" r="-200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1600" t="-201639" r="-1016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1600" t="-201639" r="-160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135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...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327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9841" t="-401639" r="-2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1600" t="-401639" r="-1016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1600" t="-401639" r="-160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5344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660066"/>
                              </a:solidFill>
                            </a:rPr>
                            <a:t>Overall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9841" t="-501639" r="-2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1600" t="-501639" r="-1016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1600" t="-501639" r="-1600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9933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9C1DE6-EE77-73EF-B1B5-F836872F978C}"/>
                  </a:ext>
                </a:extLst>
              </p:cNvPr>
              <p:cNvSpPr txBox="1"/>
              <p:nvPr/>
            </p:nvSpPr>
            <p:spPr>
              <a:xfrm>
                <a:off x="2895600" y="6148731"/>
                <a:ext cx="7540336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=⋯=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vs.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𝑆𝑜𝑚𝑒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9C1DE6-EE77-73EF-B1B5-F836872F9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148731"/>
                <a:ext cx="7540336" cy="491417"/>
              </a:xfrm>
              <a:prstGeom prst="rect">
                <a:avLst/>
              </a:prstGeom>
              <a:blipFill>
                <a:blip r:embed="rId4"/>
                <a:stretch>
                  <a:fillRect l="-162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48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There are Four Different Exams (1, 2, 3, 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There are Five Students (Barb, Betsy, Bill, Bob, Bud)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Each Student Takes All Four Exams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</a:t>
            </a:r>
            <a:r>
              <a:rPr lang="en-US" sz="2800" i="1" dirty="0">
                <a:solidFill>
                  <a:srgbClr val="660066"/>
                </a:solidFill>
              </a:rPr>
              <a:t> Is there a significant difference in the average grade among the </a:t>
            </a:r>
            <a:r>
              <a:rPr lang="en-US" sz="2800" i="1">
                <a:solidFill>
                  <a:srgbClr val="660066"/>
                </a:solidFill>
              </a:rPr>
              <a:t>four different exams?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1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22 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248578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Multiple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Perform Nested F-Test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Perform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42681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“Cross-Validation”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All Previous Metrics are Based on </a:t>
            </a:r>
            <a:r>
              <a:rPr lang="en-US" sz="2800" b="1" dirty="0">
                <a:solidFill>
                  <a:srgbClr val="660066"/>
                </a:solidFill>
              </a:rPr>
              <a:t>Fitted</a:t>
            </a:r>
            <a:r>
              <a:rPr lang="en-US" sz="2800" dirty="0">
                <a:solidFill>
                  <a:srgbClr val="660066"/>
                </a:solidFill>
              </a:rPr>
              <a:t>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May Want to Consider Metrics </a:t>
            </a:r>
            <a:r>
              <a:rPr lang="en-US" sz="2800" b="1" dirty="0">
                <a:solidFill>
                  <a:srgbClr val="660066"/>
                </a:solidFill>
              </a:rPr>
              <a:t>Based</a:t>
            </a:r>
            <a:r>
              <a:rPr lang="en-US" sz="2800" dirty="0">
                <a:solidFill>
                  <a:srgbClr val="660066"/>
                </a:solidFill>
              </a:rPr>
              <a:t> on Predicted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To Get Real Predictions We Have to Leave Data Out of Model Fitting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Cross-Validation Methods Involve the Intentional Leaving-out of Data to Evaluate How Accurately a Model Would </a:t>
            </a:r>
            <a:r>
              <a:rPr lang="en-US" sz="2800">
                <a:solidFill>
                  <a:srgbClr val="660066"/>
                </a:solidFill>
              </a:rPr>
              <a:t>Predict Out-of-Sample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5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“Cross-Validation”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Holdout-Method  (Simplest form of Cross-Validation)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Split Data Into Training and Test Sets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Models to Training 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Predict onto Test 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Evaluate Prediction Accuracy Using Metric (i.e. RMSE)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Compare RMSE in Training Set to RMSE in Testing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DD19A-42E8-552D-21AB-52427A015A6C}"/>
                  </a:ext>
                </a:extLst>
              </p:cNvPr>
              <p:cNvSpPr txBox="1"/>
              <p:nvPr/>
            </p:nvSpPr>
            <p:spPr>
              <a:xfrm>
                <a:off x="1752600" y="4419600"/>
                <a:ext cx="3200400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DD19A-42E8-552D-21AB-52427A015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419600"/>
                <a:ext cx="3200400" cy="118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91FDAE4-7550-F401-747A-6D7F7CA86E1D}"/>
              </a:ext>
            </a:extLst>
          </p:cNvPr>
          <p:cNvSpPr txBox="1"/>
          <p:nvPr/>
        </p:nvSpPr>
        <p:spPr>
          <a:xfrm>
            <a:off x="5181600" y="5095981"/>
            <a:ext cx="384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</a:rPr>
              <a:t>Notice We Are Not Dividing by n-1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BA7DAA-64EC-1C17-6358-6349E4BB9C8E}"/>
              </a:ext>
            </a:extLst>
          </p:cNvPr>
          <p:cNvCxnSpPr/>
          <p:nvPr/>
        </p:nvCxnSpPr>
        <p:spPr>
          <a:xfrm flipH="1">
            <a:off x="4419600" y="5296036"/>
            <a:ext cx="762000" cy="0"/>
          </a:xfrm>
          <a:prstGeom prst="straightConnector1">
            <a:avLst/>
          </a:prstGeom>
          <a:ln w="19050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00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“Cross-Validation”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405461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660066"/>
                    </a:solidFill>
                  </a:rPr>
                  <a:t>Shrinkage</a:t>
                </a:r>
                <a:r>
                  <a:rPr lang="en-US" sz="2800" dirty="0">
                    <a:solidFill>
                      <a:srgbClr val="660066"/>
                    </a:solidFill>
                  </a:rPr>
                  <a:t>  is the Difference Between R-squared from the Model and  R-squared Calculated on Predictions from Test Set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You can Use the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Correlation</a:t>
                </a:r>
                <a:r>
                  <a:rPr lang="en-US" sz="2800" dirty="0">
                    <a:solidFill>
                      <a:srgbClr val="660066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to Calculate                 Out-of-Sample R-squared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Book Says Shrinkage of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More Than 50% </a:t>
                </a:r>
                <a:r>
                  <a:rPr lang="en-US" sz="2800" dirty="0">
                    <a:solidFill>
                      <a:srgbClr val="660066"/>
                    </a:solidFill>
                  </a:rPr>
                  <a:t>is “Worrisome”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i="1" dirty="0">
                    <a:solidFill>
                      <a:srgbClr val="660066"/>
                    </a:solidFill>
                  </a:rPr>
                  <a:t>Should We Expect Shrinkage? What Does It Attempt to Measure?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40546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98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Conclusion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Cross-Validation Methodology in the Textbook is Obsolete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What are the Problems with the </a:t>
            </a:r>
            <a:r>
              <a:rPr lang="en-US" sz="2800" b="1" dirty="0">
                <a:solidFill>
                  <a:srgbClr val="660066"/>
                </a:solidFill>
              </a:rPr>
              <a:t>Holdout Method</a:t>
            </a:r>
            <a:r>
              <a:rPr lang="en-US" sz="2800" dirty="0">
                <a:solidFill>
                  <a:srgbClr val="660066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Personally, I </a:t>
            </a:r>
            <a:r>
              <a:rPr lang="en-US" sz="2800" b="1" dirty="0">
                <a:solidFill>
                  <a:srgbClr val="660066"/>
                </a:solidFill>
              </a:rPr>
              <a:t>Wouldn’t</a:t>
            </a:r>
            <a:r>
              <a:rPr lang="en-US" sz="2800" dirty="0">
                <a:solidFill>
                  <a:srgbClr val="660066"/>
                </a:solidFill>
              </a:rPr>
              <a:t> Call What We Learned Cross-Validation</a:t>
            </a: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Classic Cross-Validation is Called K-Fold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13038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414</Words>
  <Application>Microsoft Office PowerPoint</Application>
  <PresentationFormat>Widescreen</PresentationFormat>
  <Paragraphs>105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Devanagari</vt:lpstr>
      <vt:lpstr>Arial</vt:lpstr>
      <vt:lpstr>Calibri</vt:lpstr>
      <vt:lpstr>Calibri Light</vt:lpstr>
      <vt:lpstr>Cambria Math</vt:lpstr>
      <vt:lpstr>Office Theme</vt:lpstr>
      <vt:lpstr>One-Way 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2023-11-13T23:14:35Z</dcterms:modified>
</cp:coreProperties>
</file>