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9" r:id="rId3"/>
    <p:sldId id="355" r:id="rId4"/>
    <p:sldId id="346" r:id="rId5"/>
    <p:sldId id="359" r:id="rId6"/>
    <p:sldId id="360" r:id="rId7"/>
    <p:sldId id="361" r:id="rId8"/>
    <p:sldId id="362" r:id="rId9"/>
    <p:sldId id="347" r:id="rId10"/>
    <p:sldId id="363" r:id="rId11"/>
    <p:sldId id="364" r:id="rId12"/>
    <p:sldId id="365" r:id="rId13"/>
    <p:sldId id="366" r:id="rId14"/>
    <p:sldId id="367" r:id="rId15"/>
    <p:sldId id="368" r:id="rId16"/>
    <p:sldId id="358" r:id="rId1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2D3A37"/>
    <a:srgbClr val="FFC416"/>
    <a:srgbClr val="FFFFFF"/>
    <a:srgbClr val="5BBABE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03" autoAdjust="0"/>
    <p:restoredTop sz="94541" autoAdjust="0"/>
  </p:normalViewPr>
  <p:slideViewPr>
    <p:cSldViewPr>
      <p:cViewPr varScale="1">
        <p:scale>
          <a:sx n="92" d="100"/>
          <a:sy n="92" d="100"/>
        </p:scale>
        <p:origin x="480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89100" y="2085351"/>
            <a:ext cx="4933122" cy="53640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Four </a:t>
            </a:r>
            <a:r>
              <a:rPr lang="en-US" sz="5400" b="1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Step Process</a:t>
            </a:r>
            <a:endParaRPr lang="en-US" sz="5400" b="1" dirty="0">
              <a:solidFill>
                <a:srgbClr val="2D3A37"/>
              </a:solidFill>
              <a:effectLst/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0.2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All chapter 0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1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8070398" y="61722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D3A37"/>
                </a:solidFill>
              </a:rPr>
              <a:t>Example: LEGO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534614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Follow-up Question: </a:t>
            </a:r>
            <a:r>
              <a:rPr lang="en-US" sz="2800" i="1" dirty="0">
                <a:solidFill>
                  <a:srgbClr val="660066"/>
                </a:solidFill>
              </a:rPr>
              <a:t>Is there a relationship between the theme and the price on Amazon?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Alternative: </a:t>
            </a:r>
            <a:r>
              <a:rPr lang="en-US" sz="2800" i="1" dirty="0">
                <a:solidFill>
                  <a:srgbClr val="660066"/>
                </a:solidFill>
              </a:rPr>
              <a:t>What effect does the theme of the LEGO set have on the Amazon price?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Strategy for Analysis: </a:t>
            </a:r>
            <a:r>
              <a:rPr lang="en-US" sz="2800" i="1" dirty="0">
                <a:solidFill>
                  <a:srgbClr val="660066"/>
                </a:solidFill>
              </a:rPr>
              <a:t>Calculate the average price of different themes on Amazon and compare them. Look for statistically significant differences.</a:t>
            </a: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984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D3A37"/>
                </a:solidFill>
              </a:rPr>
              <a:t>Supplement for Lecture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Mosaic package in R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Use of “formulas” in R to express models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Use of </a:t>
            </a:r>
            <a:r>
              <a:rPr lang="en-US" sz="2800" b="1" dirty="0">
                <a:solidFill>
                  <a:srgbClr val="660066"/>
                </a:solidFill>
              </a:rPr>
              <a:t>data=_______ argument</a:t>
            </a:r>
            <a:r>
              <a:rPr lang="en-US" sz="2800" dirty="0">
                <a:solidFill>
                  <a:srgbClr val="660066"/>
                </a:solidFill>
              </a:rPr>
              <a:t> to specify dataset and eliminate the need to call variables using </a:t>
            </a:r>
            <a:r>
              <a:rPr lang="en-US" sz="2800" b="1" dirty="0" err="1">
                <a:solidFill>
                  <a:srgbClr val="660066"/>
                </a:solidFill>
              </a:rPr>
              <a:t>data$variable</a:t>
            </a:r>
            <a:endParaRPr lang="en-US" sz="2800" b="1" dirty="0">
              <a:solidFill>
                <a:srgbClr val="660066"/>
              </a:solidFill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Has “modified” versions of classic functions that allow us to look at the effect a categorical variable has on a numeric variable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3B8DE4-8CEB-6C20-13BF-0F57065ACE24}"/>
                  </a:ext>
                </a:extLst>
              </p:cNvPr>
              <p:cNvSpPr txBox="1"/>
              <p:nvPr/>
            </p:nvSpPr>
            <p:spPr>
              <a:xfrm>
                <a:off x="1066800" y="3084450"/>
                <a:ext cx="9296400" cy="689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3B8DE4-8CEB-6C20-13BF-0F57065AC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084450"/>
                <a:ext cx="9296400" cy="689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762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D3A37"/>
                </a:solidFill>
              </a:rPr>
              <a:t>Model with a Binary Predictor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r>
              <a:rPr lang="en-US" sz="2800" dirty="0">
                <a:solidFill>
                  <a:srgbClr val="660066"/>
                </a:solidFill>
              </a:rPr>
              <a:t>Where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r>
              <a:rPr lang="en-US" sz="2800" dirty="0">
                <a:solidFill>
                  <a:srgbClr val="660066"/>
                </a:solidFill>
              </a:rPr>
              <a:t>and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3B8DE4-8CEB-6C20-13BF-0F57065ACE24}"/>
                  </a:ext>
                </a:extLst>
              </p:cNvPr>
              <p:cNvSpPr txBox="1"/>
              <p:nvPr/>
            </p:nvSpPr>
            <p:spPr>
              <a:xfrm>
                <a:off x="1447800" y="2450369"/>
                <a:ext cx="9296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600" b="0" i="1" smtClean="0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3B8DE4-8CEB-6C20-13BF-0F57065AC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450369"/>
                <a:ext cx="929640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667A17-A945-7686-DDAF-655BEF4577A4}"/>
                  </a:ext>
                </a:extLst>
              </p:cNvPr>
              <p:cNvSpPr txBox="1"/>
              <p:nvPr/>
            </p:nvSpPr>
            <p:spPr>
              <a:xfrm>
                <a:off x="2652968" y="3346000"/>
                <a:ext cx="6886063" cy="1121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pt-BR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3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a:rPr lang="en-US" sz="3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3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Friends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3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3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Marvel</m:t>
                                </m:r>
                                <m:r>
                                  <a:rPr lang="en-US" sz="3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667A17-A945-7686-DDAF-655BEF457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968" y="3346000"/>
                <a:ext cx="6886063" cy="11211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6D8EB2-DD94-6CD9-80A7-CE5543CEE82E}"/>
                  </a:ext>
                </a:extLst>
              </p:cNvPr>
              <p:cNvSpPr txBox="1"/>
              <p:nvPr/>
            </p:nvSpPr>
            <p:spPr>
              <a:xfrm>
                <a:off x="1447800" y="4689449"/>
                <a:ext cx="9296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𝐹𝑟𝑖𝑒𝑛𝑑𝑠</m:t>
                      </m:r>
                    </m:oMath>
                  </m:oMathPara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𝑀𝑎𝑟𝑣𝑒𝑙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6D8EB2-DD94-6CD9-80A7-CE5543CEE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689449"/>
                <a:ext cx="9296400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37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D3A37"/>
                </a:solidFill>
              </a:rPr>
              <a:t>Two-Sample t-Test for Difference in Means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Hypotheses (Non-directional)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Test Statistic</a:t>
            </a: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pPr lvl="1"/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AF29F2-0C72-410F-47E3-F02F82A76BC2}"/>
                  </a:ext>
                </a:extLst>
              </p:cNvPr>
              <p:cNvSpPr txBox="1"/>
              <p:nvPr/>
            </p:nvSpPr>
            <p:spPr>
              <a:xfrm>
                <a:off x="1447800" y="2667000"/>
                <a:ext cx="9296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AF29F2-0C72-410F-47E3-F02F82A76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667000"/>
                <a:ext cx="9296400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7356A9-9201-90ED-F38C-1CE85868D882}"/>
                  </a:ext>
                </a:extLst>
              </p:cNvPr>
              <p:cNvSpPr txBox="1"/>
              <p:nvPr/>
            </p:nvSpPr>
            <p:spPr>
              <a:xfrm>
                <a:off x="1143000" y="4411783"/>
                <a:ext cx="9296400" cy="1804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type m:val="skw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skw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3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7356A9-9201-90ED-F38C-1CE85868D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411783"/>
                <a:ext cx="9296400" cy="18045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396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D3A37"/>
                </a:solidFill>
              </a:rPr>
              <a:t>Two-Sample t-Test for Difference in Means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Calculate P-Value Using t-Distribution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Make Decision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P-value &lt; 0.05, then Reject Null and Accept Alternative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P-value &gt; 0.05, then Fail to Reject the Null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Interpret Results in the Context of the Problem/Data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E8B89F-23F6-5A5E-6EF5-AC3FB9A59ABA}"/>
                  </a:ext>
                </a:extLst>
              </p:cNvPr>
              <p:cNvSpPr txBox="1"/>
              <p:nvPr/>
            </p:nvSpPr>
            <p:spPr>
              <a:xfrm>
                <a:off x="990600" y="3138640"/>
                <a:ext cx="2857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E8B89F-23F6-5A5E-6EF5-AC3FB9A59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138640"/>
                <a:ext cx="285750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CD833D-E8D4-6A0C-9533-ACE2FBB46CE2}"/>
                  </a:ext>
                </a:extLst>
              </p:cNvPr>
              <p:cNvSpPr txBox="1"/>
              <p:nvPr/>
            </p:nvSpPr>
            <p:spPr>
              <a:xfrm>
                <a:off x="3738562" y="2743200"/>
                <a:ext cx="3200400" cy="1914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skw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skw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CD833D-E8D4-6A0C-9533-ACE2FBB46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562" y="2743200"/>
                <a:ext cx="3200400" cy="19142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Find the p value given a t value">
            <a:extLst>
              <a:ext uri="{FF2B5EF4-FFF2-40B4-BE49-F238E27FC236}">
                <a16:creationId xmlns:a16="http://schemas.microsoft.com/office/drawing/2014/main" id="{C5456456-FE66-E054-93A1-9E3289D60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2486180"/>
            <a:ext cx="42291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C96C7F-3FDD-4980-7FCB-CEBB7BAEBE83}"/>
                  </a:ext>
                </a:extLst>
              </p:cNvPr>
              <p:cNvSpPr txBox="1"/>
              <p:nvPr/>
            </p:nvSpPr>
            <p:spPr>
              <a:xfrm>
                <a:off x="9786939" y="4397649"/>
                <a:ext cx="847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C96C7F-3FDD-4980-7FCB-CEBB7BAEB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939" y="4397649"/>
                <a:ext cx="847724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41C5CF-AD47-272A-BC3E-FE5590B87B3E}"/>
              </a:ext>
            </a:extLst>
          </p:cNvPr>
          <p:cNvCxnSpPr>
            <a:cxnSpLocks/>
          </p:cNvCxnSpPr>
          <p:nvPr/>
        </p:nvCxnSpPr>
        <p:spPr>
          <a:xfrm>
            <a:off x="8610600" y="4114800"/>
            <a:ext cx="0" cy="296983"/>
          </a:xfrm>
          <a:prstGeom prst="line">
            <a:avLst/>
          </a:prstGeom>
          <a:ln w="7620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2B9421-3127-4C9E-002A-B37D8FC0E415}"/>
              </a:ext>
            </a:extLst>
          </p:cNvPr>
          <p:cNvCxnSpPr>
            <a:cxnSpLocks/>
          </p:cNvCxnSpPr>
          <p:nvPr/>
        </p:nvCxnSpPr>
        <p:spPr>
          <a:xfrm>
            <a:off x="10210800" y="4114800"/>
            <a:ext cx="0" cy="296982"/>
          </a:xfrm>
          <a:prstGeom prst="line">
            <a:avLst/>
          </a:prstGeom>
          <a:ln w="7620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AF29CDA-A950-BF61-D552-CEC3CD534A0B}"/>
                  </a:ext>
                </a:extLst>
              </p:cNvPr>
              <p:cNvSpPr txBox="1"/>
              <p:nvPr/>
            </p:nvSpPr>
            <p:spPr>
              <a:xfrm>
                <a:off x="8101016" y="4397649"/>
                <a:ext cx="847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AF29CDA-A950-BF61-D552-CEC3CD534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016" y="4397649"/>
                <a:ext cx="847724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166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D3A37"/>
                </a:solidFill>
              </a:rPr>
              <a:t>Supplement for Lecture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Welch’s Two-Sample t-Test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Assume 2 Independent Simple Random Samples from Normal Dist.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Don’t Assume that Populations Have Equal Variances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Interpretation of p-value: </a:t>
            </a:r>
            <a:r>
              <a:rPr lang="en-US" sz="2800" i="1" dirty="0">
                <a:solidFill>
                  <a:srgbClr val="660066"/>
                </a:solidFill>
              </a:rPr>
              <a:t>Assuming the null hypothesis is true, the       </a:t>
            </a:r>
            <a:r>
              <a:rPr lang="en-US" sz="2800" b="1" i="1" dirty="0">
                <a:solidFill>
                  <a:srgbClr val="660066"/>
                </a:solidFill>
              </a:rPr>
              <a:t>p-value </a:t>
            </a:r>
            <a:r>
              <a:rPr lang="en-US" sz="2800" i="1" dirty="0">
                <a:solidFill>
                  <a:srgbClr val="660066"/>
                </a:solidFill>
              </a:rPr>
              <a:t>measures the percent of all  possible test-statistics that are  more extreme than the one we observed (Ex: -1.185)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660066"/>
                </a:solidFill>
              </a:rPr>
              <a:t>Assess Validity of Assumptions</a:t>
            </a:r>
            <a:endParaRPr lang="en-US" sz="28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196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Four Steps of Statistical Modeling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46079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indent="-685800">
              <a:buFont typeface="+mj-lt"/>
              <a:buAutoNum type="arabicPeriod"/>
            </a:pPr>
            <a:r>
              <a:rPr lang="en-US" sz="2800" dirty="0">
                <a:solidFill>
                  <a:srgbClr val="660066"/>
                </a:solidFill>
              </a:rPr>
              <a:t>Choose a form for the model</a:t>
            </a:r>
          </a:p>
          <a:p>
            <a:pPr marL="685800" indent="-685800">
              <a:buFont typeface="+mj-lt"/>
              <a:buAutoNum type="arabicPeriod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+mj-lt"/>
              <a:buAutoNum type="arabicPeriod"/>
            </a:pPr>
            <a:r>
              <a:rPr lang="en-US" sz="2800" dirty="0">
                <a:solidFill>
                  <a:srgbClr val="660066"/>
                </a:solidFill>
              </a:rPr>
              <a:t>Fit that model to the data</a:t>
            </a:r>
          </a:p>
          <a:p>
            <a:pPr marL="685800" indent="-685800">
              <a:buFont typeface="+mj-lt"/>
              <a:buAutoNum type="arabicPeriod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+mj-lt"/>
              <a:buAutoNum type="arabicPeriod"/>
            </a:pPr>
            <a:r>
              <a:rPr lang="en-US" sz="2800" dirty="0">
                <a:solidFill>
                  <a:srgbClr val="660066"/>
                </a:solidFill>
              </a:rPr>
              <a:t>Assess how well the model fits the data</a:t>
            </a:r>
          </a:p>
          <a:p>
            <a:pPr marL="1143000" lvl="1" indent="-685800">
              <a:buFont typeface="+mj-lt"/>
              <a:buAutoNum type="alphaLcPeriod"/>
            </a:pPr>
            <a:r>
              <a:rPr lang="en-US" sz="2000" dirty="0">
                <a:solidFill>
                  <a:srgbClr val="660066"/>
                </a:solidFill>
              </a:rPr>
              <a:t>Diagnostic Plots</a:t>
            </a:r>
          </a:p>
          <a:p>
            <a:pPr marL="1143000" lvl="1" indent="-685800">
              <a:buFont typeface="+mj-lt"/>
              <a:buAutoNum type="alphaLcPeriod"/>
            </a:pPr>
            <a:r>
              <a:rPr lang="en-US" sz="2000" dirty="0">
                <a:solidFill>
                  <a:srgbClr val="660066"/>
                </a:solidFill>
              </a:rPr>
              <a:t>Look for Patterns in the Residuals</a:t>
            </a:r>
          </a:p>
          <a:p>
            <a:pPr marL="1143000" lvl="1" indent="-685800">
              <a:buFont typeface="+mj-lt"/>
              <a:buAutoNum type="alphaLcPeriod"/>
            </a:pPr>
            <a:r>
              <a:rPr lang="en-US" sz="2000" dirty="0">
                <a:solidFill>
                  <a:srgbClr val="660066"/>
                </a:solidFill>
              </a:rPr>
              <a:t>Check Assumptions (Randomness, Independence, Normality)</a:t>
            </a: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+mj-lt"/>
              <a:buAutoNum type="arabicPeriod"/>
            </a:pPr>
            <a:r>
              <a:rPr lang="en-US" sz="2800" dirty="0">
                <a:solidFill>
                  <a:srgbClr val="660066"/>
                </a:solidFill>
              </a:rPr>
              <a:t>Use the model to answer questions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2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Download Zip Folder on Course Website for Supplement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Unzip Folder on Your Computer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Open the </a:t>
            </a:r>
            <a:r>
              <a:rPr lang="en-US" sz="2800" dirty="0" err="1">
                <a:solidFill>
                  <a:srgbClr val="660066"/>
                </a:solidFill>
              </a:rPr>
              <a:t>Template.rmd</a:t>
            </a:r>
            <a:r>
              <a:rPr lang="en-US" sz="2800" dirty="0">
                <a:solidFill>
                  <a:srgbClr val="660066"/>
                </a:solidFill>
              </a:rPr>
              <a:t> File from the Unzipped Folder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Install Mosaic Package and Stat2Data Package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Run First Two Code Chunks and View Dataset</a:t>
            </a:r>
          </a:p>
        </p:txBody>
      </p:sp>
    </p:spTree>
    <p:extLst>
      <p:ext uri="{BB962C8B-B14F-4D97-AF65-F5344CB8AC3E}">
        <p14:creationId xmlns:p14="http://schemas.microsoft.com/office/powerpoint/2010/main" val="312586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Example: LEGO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57888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0066"/>
                </a:solidFill>
              </a:rPr>
              <a:t>Variable of Interest: </a:t>
            </a:r>
            <a:r>
              <a:rPr lang="en-US" sz="2800" i="1" dirty="0" err="1">
                <a:solidFill>
                  <a:srgbClr val="660066"/>
                </a:solidFill>
              </a:rPr>
              <a:t>Amazon_Price</a:t>
            </a:r>
            <a:endParaRPr lang="en-US" sz="2800" i="1" dirty="0">
              <a:solidFill>
                <a:srgbClr val="66006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10D5A-472C-664C-76EE-BF6CBBE82489}"/>
              </a:ext>
            </a:extLst>
          </p:cNvPr>
          <p:cNvSpPr txBox="1"/>
          <p:nvPr/>
        </p:nvSpPr>
        <p:spPr>
          <a:xfrm>
            <a:off x="495300" y="2717371"/>
            <a:ext cx="11201400" cy="2009061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0066"/>
                </a:solidFill>
              </a:rPr>
              <a:t>Question of Interest: 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r>
              <a:rPr lang="en-US" sz="2800" i="1" dirty="0">
                <a:solidFill>
                  <a:srgbClr val="660066"/>
                </a:solidFill>
              </a:rPr>
              <a:t>How well can we predict the price of a LEGO set on Amazon without knowing any other information?</a:t>
            </a:r>
          </a:p>
        </p:txBody>
      </p:sp>
    </p:spTree>
    <p:extLst>
      <p:ext uri="{BB962C8B-B14F-4D97-AF65-F5344CB8AC3E}">
        <p14:creationId xmlns:p14="http://schemas.microsoft.com/office/powerpoint/2010/main" val="197878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Form of Model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310D5A-472C-664C-76EE-BF6CBBE82489}"/>
                  </a:ext>
                </a:extLst>
              </p:cNvPr>
              <p:cNvSpPr txBox="1"/>
              <p:nvPr/>
            </p:nvSpPr>
            <p:spPr>
              <a:xfrm>
                <a:off x="481445" y="1838337"/>
                <a:ext cx="11201400" cy="4926455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0066"/>
                    </a:solidFill>
                  </a:rPr>
                  <a:t>Constant Model:</a:t>
                </a: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r>
                  <a:rPr lang="en-US" sz="2800" dirty="0">
                    <a:solidFill>
                      <a:srgbClr val="660066"/>
                    </a:solidFill>
                  </a:rPr>
                  <a:t>The constant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c </a:t>
                </a:r>
                <a:r>
                  <a:rPr lang="en-US" sz="2800" dirty="0">
                    <a:solidFill>
                      <a:srgbClr val="660066"/>
                    </a:solidFill>
                  </a:rPr>
                  <a:t>is called a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parameter</a:t>
                </a: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r>
                  <a:rPr lang="en-US" sz="2800" dirty="0">
                    <a:solidFill>
                      <a:srgbClr val="660066"/>
                    </a:solidFill>
                  </a:rPr>
                  <a:t>We use data to replace the unknown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c </a:t>
                </a:r>
                <a:r>
                  <a:rPr lang="en-US" sz="2800" dirty="0">
                    <a:solidFill>
                      <a:srgbClr val="660066"/>
                    </a:solidFill>
                  </a:rPr>
                  <a:t>with a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sample estimate</a:t>
                </a:r>
                <a:r>
                  <a:rPr lang="en-US" sz="2800" dirty="0">
                    <a:solidFill>
                      <a:srgbClr val="660066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</m:oMath>
                </a14:m>
                <a:endParaRPr lang="en-US" sz="2800" b="1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310D5A-472C-664C-76EE-BF6CBBE82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45" y="1838337"/>
                <a:ext cx="11201400" cy="492645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12DFBCB-3C0D-D4A7-809D-79F69F19F1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886677"/>
              </p:ext>
            </p:extLst>
          </p:nvPr>
        </p:nvGraphicFramePr>
        <p:xfrm>
          <a:off x="4229893" y="2311930"/>
          <a:ext cx="3732213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83920" imgH="177480" progId="Equation.3">
                  <p:embed/>
                </p:oleObj>
              </mc:Choice>
              <mc:Fallback>
                <p:oleObj name="Equation" r:id="rId4" imgW="583920" imgH="177480" progId="Equation.3">
                  <p:embed/>
                  <p:pic>
                    <p:nvPicPr>
                      <p:cNvPr id="34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893" y="2311930"/>
                        <a:ext cx="3732213" cy="10842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680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Fitting the Model to Data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310D5A-472C-664C-76EE-BF6CBBE82489}"/>
                  </a:ext>
                </a:extLst>
              </p:cNvPr>
              <p:cNvSpPr txBox="1"/>
              <p:nvPr/>
            </p:nvSpPr>
            <p:spPr>
              <a:xfrm>
                <a:off x="481445" y="1838337"/>
                <a:ext cx="11201400" cy="4863247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0066"/>
                    </a:solidFill>
                  </a:rPr>
                  <a:t>For the constant model, if we want to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estimate</a:t>
                </a:r>
                <a:r>
                  <a:rPr lang="en-US" sz="2800" dirty="0">
                    <a:solidFill>
                      <a:srgbClr val="660066"/>
                    </a:solidFill>
                  </a:rPr>
                  <a:t> Y, then </a:t>
                </a: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r>
                  <a:rPr lang="en-US" sz="2800" dirty="0">
                    <a:solidFill>
                      <a:srgbClr val="660066"/>
                    </a:solidFill>
                  </a:rPr>
                  <a:t>The predicted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y</a:t>
                </a:r>
                <a:r>
                  <a:rPr lang="en-US" sz="2800" dirty="0">
                    <a:solidFill>
                      <a:srgbClr val="660066"/>
                    </a:solidFill>
                  </a:rPr>
                  <a:t> is denoted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.</a:t>
                </a: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r>
                  <a:rPr lang="en-US" sz="2800" dirty="0">
                    <a:solidFill>
                      <a:srgbClr val="660066"/>
                    </a:solidFill>
                  </a:rPr>
                  <a:t>Good choices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r>
                  <a:rPr lang="en-US" sz="2400" dirty="0">
                    <a:solidFill>
                      <a:srgbClr val="660066"/>
                    </a:solidFill>
                  </a:rPr>
                  <a:t>	Sample Mean: 	</a:t>
                </a:r>
                <a:r>
                  <a:rPr lang="en-US" sz="2400" b="0" dirty="0">
                    <a:solidFill>
                      <a:srgbClr val="660066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sz="24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2400" dirty="0">
                  <a:solidFill>
                    <a:srgbClr val="660066"/>
                  </a:solidFill>
                </a:endParaRPr>
              </a:p>
              <a:p>
                <a:r>
                  <a:rPr lang="en-US" sz="2400" dirty="0">
                    <a:solidFill>
                      <a:srgbClr val="660066"/>
                    </a:solidFill>
                  </a:rPr>
                  <a:t>	Sample Median: 	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sz="24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endParaRPr lang="en-US" sz="2400" b="0" dirty="0">
                  <a:solidFill>
                    <a:srgbClr val="660066"/>
                  </a:solidFill>
                </a:endParaRPr>
              </a:p>
              <a:p>
                <a:endParaRPr lang="en-US" sz="2400" dirty="0">
                  <a:solidFill>
                    <a:srgbClr val="660066"/>
                  </a:solidFill>
                </a:endParaRPr>
              </a:p>
              <a:p>
                <a:r>
                  <a:rPr lang="en-US" sz="2800" dirty="0">
                    <a:solidFill>
                      <a:srgbClr val="660066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310D5A-472C-664C-76EE-BF6CBBE82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45" y="1838337"/>
                <a:ext cx="11201400" cy="486324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C3EEF4-BD0C-2A78-BF15-DE63A190968E}"/>
                  </a:ext>
                </a:extLst>
              </p:cNvPr>
              <p:cNvSpPr txBox="1"/>
              <p:nvPr/>
            </p:nvSpPr>
            <p:spPr>
              <a:xfrm>
                <a:off x="3764972" y="2590800"/>
                <a:ext cx="46620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C3EEF4-BD0C-2A78-BF15-DE63A1909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972" y="2590800"/>
                <a:ext cx="4662055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003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Assess Fit of Model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10D5A-472C-664C-76EE-BF6CBBE82489}"/>
              </a:ext>
            </a:extLst>
          </p:cNvPr>
          <p:cNvSpPr txBox="1"/>
          <p:nvPr/>
        </p:nvSpPr>
        <p:spPr>
          <a:xfrm>
            <a:off x="481445" y="1838337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0066"/>
                </a:solidFill>
              </a:rPr>
              <a:t>Question: Is the model good and which estimator is better?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r>
              <a:rPr lang="en-US" sz="2800" dirty="0">
                <a:solidFill>
                  <a:srgbClr val="660066"/>
                </a:solidFill>
              </a:rPr>
              <a:t>Calculate residuals for each observation in data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r>
              <a:rPr lang="en-US" sz="2800" dirty="0">
                <a:solidFill>
                  <a:srgbClr val="660066"/>
                </a:solidFill>
              </a:rPr>
              <a:t>Each observation has a residual so how do we summarize the </a:t>
            </a:r>
            <a:r>
              <a:rPr lang="en-US" sz="2800" u="sng" dirty="0">
                <a:solidFill>
                  <a:srgbClr val="660066"/>
                </a:solidFill>
              </a:rPr>
              <a:t>overall</a:t>
            </a:r>
            <a:r>
              <a:rPr lang="en-US" sz="2800" dirty="0">
                <a:solidFill>
                  <a:srgbClr val="660066"/>
                </a:solidFill>
              </a:rPr>
              <a:t> fit?</a:t>
            </a:r>
          </a:p>
          <a:p>
            <a:r>
              <a:rPr lang="en-US" sz="2800" dirty="0">
                <a:solidFill>
                  <a:srgbClr val="660066"/>
                </a:solidFill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1F77F1-95D1-3735-95B7-AD58B124B704}"/>
                  </a:ext>
                </a:extLst>
              </p:cNvPr>
              <p:cNvSpPr txBox="1"/>
              <p:nvPr/>
            </p:nvSpPr>
            <p:spPr>
              <a:xfrm>
                <a:off x="1433945" y="3530249"/>
                <a:ext cx="9296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𝑟𝑒𝑠𝑖𝑑𝑢𝑎𝑙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̂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1F77F1-95D1-3735-95B7-AD58B124B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945" y="3530249"/>
                <a:ext cx="929640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498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Assess Fit of Model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10D5A-472C-664C-76EE-BF6CBBE82489}"/>
              </a:ext>
            </a:extLst>
          </p:cNvPr>
          <p:cNvSpPr txBox="1"/>
          <p:nvPr/>
        </p:nvSpPr>
        <p:spPr>
          <a:xfrm>
            <a:off x="481445" y="1838337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0066"/>
                </a:solidFill>
              </a:rPr>
              <a:t>Criteria for Assessing Fit (Loss Functions)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Sum of Errors: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Sum of Squared Errors (SSE):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Sum of Absolute Errors (SAE):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4E417C-B9A9-7B77-A4C8-F76434288BD6}"/>
                  </a:ext>
                </a:extLst>
              </p:cNvPr>
              <p:cNvSpPr txBox="1"/>
              <p:nvPr/>
            </p:nvSpPr>
            <p:spPr>
              <a:xfrm>
                <a:off x="2526723" y="2793729"/>
                <a:ext cx="9296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∑(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4E417C-B9A9-7B77-A4C8-F76434288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723" y="2793729"/>
                <a:ext cx="929640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2F1884-8493-DBA2-290B-444DACEEEACF}"/>
                  </a:ext>
                </a:extLst>
              </p:cNvPr>
              <p:cNvSpPr txBox="1"/>
              <p:nvPr/>
            </p:nvSpPr>
            <p:spPr>
              <a:xfrm>
                <a:off x="2667000" y="3557956"/>
                <a:ext cx="9296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2F1884-8493-DBA2-290B-444DACEEE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557956"/>
                <a:ext cx="929640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2AEE3A-EC07-2E46-A124-9A31568D2F8B}"/>
                  </a:ext>
                </a:extLst>
              </p:cNvPr>
              <p:cNvSpPr txBox="1"/>
              <p:nvPr/>
            </p:nvSpPr>
            <p:spPr>
              <a:xfrm>
                <a:off x="2507673" y="4356648"/>
                <a:ext cx="9296400" cy="1230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∑|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3600" b="0" dirty="0"/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2AEE3A-EC07-2E46-A124-9A31568D2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673" y="4356648"/>
                <a:ext cx="9296400" cy="12302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098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2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Subset Data to Remove Missing Values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Estimate Constant Using Sample Mean and Sample Median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Assess Fit of Both Models Based on Two Different Criteria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BB65F6-0B61-90A3-0441-044785BBD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941" y="4656205"/>
            <a:ext cx="10270117" cy="1612835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</p:spTree>
    <p:extLst>
      <p:ext uri="{BB962C8B-B14F-4D97-AF65-F5344CB8AC3E}">
        <p14:creationId xmlns:p14="http://schemas.microsoft.com/office/powerpoint/2010/main" val="1741541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657</Words>
  <Application>Microsoft Office PowerPoint</Application>
  <PresentationFormat>Widescreen</PresentationFormat>
  <Paragraphs>151</Paragraphs>
  <Slides>16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Adobe Devanagari</vt:lpstr>
      <vt:lpstr>Arial</vt:lpstr>
      <vt:lpstr>Calibri</vt:lpstr>
      <vt:lpstr>Calibri Light</vt:lpstr>
      <vt:lpstr>Cambria Math</vt:lpstr>
      <vt:lpstr>Office Theme</vt:lpstr>
      <vt:lpstr>Equation</vt:lpstr>
      <vt:lpstr>Four Step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2023-08-26T21:57:22Z</dcterms:modified>
</cp:coreProperties>
</file>