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5" r:id="rId3"/>
    <p:sldId id="387" r:id="rId4"/>
    <p:sldId id="389" r:id="rId5"/>
    <p:sldId id="390" r:id="rId6"/>
    <p:sldId id="388" r:id="rId7"/>
    <p:sldId id="391" r:id="rId8"/>
    <p:sldId id="393" r:id="rId9"/>
    <p:sldId id="392" r:id="rId10"/>
    <p:sldId id="394" r:id="rId11"/>
    <p:sldId id="395" r:id="rId12"/>
    <p:sldId id="358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5BBABE"/>
    <a:srgbClr val="FFC416"/>
    <a:srgbClr val="2D3A37"/>
    <a:srgbClr val="FFFFFF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Visualization-of-SSE-SSR-SST_fig17_3223986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 ANOVA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15a, 17a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midterm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Fatalities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there a linear relationship between the proportion of  young drivers in a state and the number of vehicle fatalities in a state?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for States from 1982 Through 1988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From AER Package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fatal = </a:t>
            </a:r>
            <a:r>
              <a:rPr lang="en-US" sz="2800" dirty="0">
                <a:solidFill>
                  <a:srgbClr val="660066"/>
                </a:solidFill>
              </a:rPr>
              <a:t>Number of Vehicle Fatalities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youngdrivers</a:t>
            </a:r>
            <a:r>
              <a:rPr lang="en-US" sz="2800" i="1" dirty="0">
                <a:solidFill>
                  <a:srgbClr val="660066"/>
                </a:solidFill>
              </a:rPr>
              <a:t> =</a:t>
            </a:r>
            <a:r>
              <a:rPr lang="en-US" sz="2800" dirty="0">
                <a:solidFill>
                  <a:srgbClr val="660066"/>
                </a:solidFill>
              </a:rPr>
              <a:t> Percent of Drivers Aged 15 – 24 (inclusive)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is the problem with fitting a linear regression for the relationship </a:t>
            </a:r>
            <a:r>
              <a:rPr lang="en-US" sz="2800" b="1" i="1" dirty="0">
                <a:solidFill>
                  <a:srgbClr val="660066"/>
                </a:solidFill>
              </a:rPr>
              <a:t>fatal </a:t>
            </a:r>
            <a:r>
              <a:rPr lang="en-US" sz="2800" i="1" dirty="0">
                <a:solidFill>
                  <a:srgbClr val="660066"/>
                </a:solidFill>
              </a:rPr>
              <a:t>versus </a:t>
            </a:r>
            <a:r>
              <a:rPr lang="en-US" sz="2800" b="1" i="1" dirty="0" err="1">
                <a:solidFill>
                  <a:srgbClr val="660066"/>
                </a:solidFill>
              </a:rPr>
              <a:t>youngdrivers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6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10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Conducting t-Test for 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 for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Getting ANOVA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Conducting F-test and Comparing Results</a:t>
            </a:r>
          </a:p>
        </p:txBody>
      </p:sp>
    </p:spTree>
    <p:extLst>
      <p:ext uri="{BB962C8B-B14F-4D97-AF65-F5344CB8AC3E}">
        <p14:creationId xmlns:p14="http://schemas.microsoft.com/office/powerpoint/2010/main" val="416840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Effectiveness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73321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Idea 1: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 simple linear regression model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not effective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cannot conclude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with confidence that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Idea 2: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 simple linear regression model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not effective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determine that the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predictions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from the fitted model only explain a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small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amount of the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total variability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of the response variable 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Analysis of Variance (ANOVA) = Method for Implementing Idea 2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b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7332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1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Textbook Explanation of Statistical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Partitioning Variability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Makes Inference Based Off This Partition</a:t>
            </a:r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/>
              <p:nvPr/>
            </p:nvSpPr>
            <p:spPr>
              <a:xfrm>
                <a:off x="3048000" y="2747984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47984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B0C1896-8870-D041-D318-56885A885160}"/>
              </a:ext>
            </a:extLst>
          </p:cNvPr>
          <p:cNvSpPr txBox="1"/>
          <p:nvPr/>
        </p:nvSpPr>
        <p:spPr>
          <a:xfrm>
            <a:off x="2171701" y="4044429"/>
            <a:ext cx="2133600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Variation in Response Variable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91D46-E318-F989-320E-C97301B00CCA}"/>
              </a:ext>
            </a:extLst>
          </p:cNvPr>
          <p:cNvSpPr txBox="1"/>
          <p:nvPr/>
        </p:nvSpPr>
        <p:spPr>
          <a:xfrm>
            <a:off x="4901047" y="4044429"/>
            <a:ext cx="2133600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 Explained by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5128E-3114-850B-1DED-DA67BA853003}"/>
              </a:ext>
            </a:extLst>
          </p:cNvPr>
          <p:cNvSpPr txBox="1"/>
          <p:nvPr/>
        </p:nvSpPr>
        <p:spPr>
          <a:xfrm>
            <a:off x="7630393" y="4044429"/>
            <a:ext cx="2337955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Unexplained Variation in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E3737E-9A03-A4A4-DB88-A4E700CD8FBD}"/>
                  </a:ext>
                </a:extLst>
              </p:cNvPr>
              <p:cNvSpPr txBox="1"/>
              <p:nvPr/>
            </p:nvSpPr>
            <p:spPr>
              <a:xfrm>
                <a:off x="1562100" y="414744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E3737E-9A03-A4A4-DB88-A4E700C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4147449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A586E-E157-54F6-0F5B-77638B65A907}"/>
                  </a:ext>
                </a:extLst>
              </p:cNvPr>
              <p:cNvSpPr txBox="1"/>
              <p:nvPr/>
            </p:nvSpPr>
            <p:spPr>
              <a:xfrm>
                <a:off x="4267200" y="413676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A586E-E157-54F6-0F5B-77638B65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36761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8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Mathematical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/>
              <p:nvPr/>
            </p:nvSpPr>
            <p:spPr>
              <a:xfrm>
                <a:off x="2779568" y="276332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8" y="2763323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E9FF0-355C-C8F6-025A-51B2B52A1FC7}"/>
                  </a:ext>
                </a:extLst>
              </p:cNvPr>
              <p:cNvSpPr txBox="1"/>
              <p:nvPr/>
            </p:nvSpPr>
            <p:spPr>
              <a:xfrm>
                <a:off x="2552700" y="3276600"/>
                <a:ext cx="7086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E9FF0-355C-C8F6-025A-51B2B52A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276600"/>
                <a:ext cx="7086599" cy="461665"/>
              </a:xfrm>
              <a:prstGeom prst="rect">
                <a:avLst/>
              </a:prstGeom>
              <a:blipFill>
                <a:blip r:embed="rId5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ECDE5-2093-7FD1-C481-F787E2C53046}"/>
                  </a:ext>
                </a:extLst>
              </p:cNvPr>
              <p:cNvSpPr txBox="1"/>
              <p:nvPr/>
            </p:nvSpPr>
            <p:spPr>
              <a:xfrm>
                <a:off x="516080" y="4021506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+∑2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ECDE5-2093-7FD1-C481-F787E2C53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0" y="4021506"/>
                <a:ext cx="8877299" cy="461665"/>
              </a:xfrm>
              <a:prstGeom prst="rect">
                <a:avLst/>
              </a:prstGeom>
              <a:blipFill>
                <a:blip r:embed="rId6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052D-00AB-8C9F-237E-E5866C2CD62D}"/>
                  </a:ext>
                </a:extLst>
              </p:cNvPr>
              <p:cNvSpPr txBox="1"/>
              <p:nvPr/>
            </p:nvSpPr>
            <p:spPr>
              <a:xfrm>
                <a:off x="1601931" y="4565416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052D-00AB-8C9F-237E-E5866C2CD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31" y="4565416"/>
                <a:ext cx="8877299" cy="461665"/>
              </a:xfrm>
              <a:prstGeom prst="rect">
                <a:avLst/>
              </a:prstGeom>
              <a:blipFill>
                <a:blip r:embed="rId7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BA349-8D80-CA4C-8784-31534E3F1FB1}"/>
                  </a:ext>
                </a:extLst>
              </p:cNvPr>
              <p:cNvSpPr txBox="1"/>
              <p:nvPr/>
            </p:nvSpPr>
            <p:spPr>
              <a:xfrm>
                <a:off x="1752600" y="5116051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BA349-8D80-CA4C-8784-31534E3F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16051"/>
                <a:ext cx="8877299" cy="461665"/>
              </a:xfrm>
              <a:prstGeom prst="rect">
                <a:avLst/>
              </a:prstGeom>
              <a:blipFill>
                <a:blip r:embed="rId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322F6-34DD-A8C2-69B8-6FF04998D57F}"/>
                  </a:ext>
                </a:extLst>
              </p:cNvPr>
              <p:cNvSpPr txBox="1"/>
              <p:nvPr/>
            </p:nvSpPr>
            <p:spPr>
              <a:xfrm>
                <a:off x="1752600" y="5674488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322F6-34DD-A8C2-69B8-6FF04998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674488"/>
                <a:ext cx="8877299" cy="461665"/>
              </a:xfrm>
              <a:prstGeom prst="rect">
                <a:avLst/>
              </a:prstGeom>
              <a:blipFill>
                <a:blip r:embed="rId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8B54B-6746-86D1-202A-D6B9F8E44622}"/>
                  </a:ext>
                </a:extLst>
              </p:cNvPr>
              <p:cNvSpPr txBox="1"/>
              <p:nvPr/>
            </p:nvSpPr>
            <p:spPr>
              <a:xfrm>
                <a:off x="-152400" y="6218935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8B54B-6746-86D1-202A-D6B9F8E4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6218935"/>
                <a:ext cx="8877299" cy="461665"/>
              </a:xfrm>
              <a:prstGeom prst="rect">
                <a:avLst/>
              </a:prstGeom>
              <a:blipFill>
                <a:blip r:embed="rId10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FD4E7DC2-3AF8-2306-0691-1E7A4579EB9D}"/>
              </a:ext>
            </a:extLst>
          </p:cNvPr>
          <p:cNvSpPr/>
          <p:nvPr/>
        </p:nvSpPr>
        <p:spPr>
          <a:xfrm>
            <a:off x="4800600" y="5697482"/>
            <a:ext cx="1371600" cy="461665"/>
          </a:xfrm>
          <a:prstGeom prst="rect">
            <a:avLst/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7C525-6970-EB4D-9AA8-D6D3B9479D73}"/>
              </a:ext>
            </a:extLst>
          </p:cNvPr>
          <p:cNvSpPr/>
          <p:nvPr/>
        </p:nvSpPr>
        <p:spPr>
          <a:xfrm>
            <a:off x="6858000" y="5705740"/>
            <a:ext cx="1276350" cy="461665"/>
          </a:xfrm>
          <a:prstGeom prst="rect">
            <a:avLst/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Conclusion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General, We 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𝑆𝑆𝑀𝑜𝑑𝑒𝑙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be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Larger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Than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Many Textbooks,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𝑆𝑆𝑀𝑜𝑑𝑒𝑙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is sometimes called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Sum of Squares Regression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3926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2E819-FF92-6779-3900-F38E9377EDFD}"/>
                  </a:ext>
                </a:extLst>
              </p:cNvPr>
              <p:cNvSpPr txBox="1"/>
              <p:nvPr/>
            </p:nvSpPr>
            <p:spPr>
              <a:xfrm>
                <a:off x="2779568" y="324228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𝑆𝑆𝑇𝑜𝑡𝑎𝑙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𝑆𝑆𝑀𝑜𝑑𝑒𝑙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2E819-FF92-6779-3900-F38E9377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8" y="3242286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6D413-F265-678F-DE05-96859AEB5502}"/>
                  </a:ext>
                </a:extLst>
              </p:cNvPr>
              <p:cNvSpPr txBox="1"/>
              <p:nvPr/>
            </p:nvSpPr>
            <p:spPr>
              <a:xfrm>
                <a:off x="1657350" y="2641962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6D413-F265-678F-DE05-96859AEB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2641962"/>
                <a:ext cx="8877299" cy="461665"/>
              </a:xfrm>
              <a:prstGeom prst="rect">
                <a:avLst/>
              </a:prstGeom>
              <a:blipFill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1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2AF6F-289E-3E9B-0FB7-835493A3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67" y="2147593"/>
            <a:ext cx="6463051" cy="4318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9FEBED3-0DD7-0FBB-B824-D316B5C5E34A}"/>
              </a:ext>
            </a:extLst>
          </p:cNvPr>
          <p:cNvSpPr txBox="1">
            <a:spLocks noChangeArrowheads="1"/>
          </p:cNvSpPr>
          <p:nvPr/>
        </p:nvSpPr>
        <p:spPr>
          <a:xfrm>
            <a:off x="7864233" y="6060683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Christian Gold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Table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Classic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 and Sum of Squares for Total are Both a Summation of Values for Model and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EFF3E3-B8DF-413E-A7F1-EDC7C8C87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548613"/>
                  </p:ext>
                </p:extLst>
              </p:nvPr>
            </p:nvGraphicFramePr>
            <p:xfrm>
              <a:off x="1524000" y="2877176"/>
              <a:ext cx="8686800" cy="24993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EFF3E3-B8DF-413E-A7F1-EDC7C8C87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548613"/>
                  </p:ext>
                </p:extLst>
              </p:nvPr>
            </p:nvGraphicFramePr>
            <p:xfrm>
              <a:off x="1524000" y="2877176"/>
              <a:ext cx="8686800" cy="24993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191860" r="-635802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191860" r="-274545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6000" t="-191860" r="-151667" b="-2302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2658" t="-96491" r="-91983" b="-6608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0423" t="-96491" r="-2347" b="-66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295294" r="-63580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295294" r="-274545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6000" t="-295294" r="-151667" b="-13294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395294" r="-63580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395294" r="-27454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43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Test for Simple Linear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Equivalent to the t-Test for the Slope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Identical Hypotheses (in Simple Linear Regression)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Simple Linear Regression and Obtain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Different Test Statistic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Compute p-value Based off F-Distribution and Not t-Distribution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F-distribution based off numerator degrees of freedom and denominator degrees of freedom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Decision and Interpretation is the Same (in SLR)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E106C0-12CD-67AA-892D-A0DAA42D2A04}"/>
                  </a:ext>
                </a:extLst>
              </p:cNvPr>
              <p:cNvSpPr txBox="1"/>
              <p:nvPr/>
            </p:nvSpPr>
            <p:spPr>
              <a:xfrm>
                <a:off x="3810000" y="3886200"/>
                <a:ext cx="6096000" cy="883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𝑆𝑆𝑀𝑜𝑑𝑒𝑙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/1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𝑀𝑆𝑀𝑜𝑑𝑒𝑙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E106C0-12CD-67AA-892D-A0DAA42D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886200"/>
                <a:ext cx="6096000" cy="883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96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F-Distribution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Typically, Right Skewed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Used Typically When Test Statistic is a Ratio of Variances</a:t>
            </a:r>
          </a:p>
        </p:txBody>
      </p:sp>
      <p:pic>
        <p:nvPicPr>
          <p:cNvPr id="1026" name="Picture 2" descr="F distribution">
            <a:extLst>
              <a:ext uri="{FF2B5EF4-FFF2-40B4-BE49-F238E27FC236}">
                <a16:creationId xmlns:a16="http://schemas.microsoft.com/office/drawing/2014/main" id="{D9199517-F442-1CFA-A34F-40B45E66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63301"/>
            <a:ext cx="3480955" cy="34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5B124-8467-AF63-567B-B99626D975AF}"/>
                  </a:ext>
                </a:extLst>
              </p:cNvPr>
              <p:cNvSpPr txBox="1"/>
              <p:nvPr/>
            </p:nvSpPr>
            <p:spPr>
              <a:xfrm>
                <a:off x="7447508" y="5643236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5B124-8467-AF63-567B-B99626D9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8" y="5643236"/>
                <a:ext cx="533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nd the p value from an F value">
            <a:extLst>
              <a:ext uri="{FF2B5EF4-FFF2-40B4-BE49-F238E27FC236}">
                <a16:creationId xmlns:a16="http://schemas.microsoft.com/office/drawing/2014/main" id="{E346BD8C-0146-A476-30D3-487991BA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2940249"/>
            <a:ext cx="5875706" cy="2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40817-00C5-2501-BB22-EF2225015713}"/>
              </a:ext>
            </a:extLst>
          </p:cNvPr>
          <p:cNvCxnSpPr>
            <a:cxnSpLocks/>
          </p:cNvCxnSpPr>
          <p:nvPr/>
        </p:nvCxnSpPr>
        <p:spPr>
          <a:xfrm>
            <a:off x="7696200" y="5486400"/>
            <a:ext cx="0" cy="156836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8604A1-3D77-D968-90A3-F0B984938E99}"/>
              </a:ext>
            </a:extLst>
          </p:cNvPr>
          <p:cNvSpPr txBox="1"/>
          <p:nvPr/>
        </p:nvSpPr>
        <p:spPr>
          <a:xfrm>
            <a:off x="7878731" y="486511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is shaded area</a:t>
            </a:r>
          </a:p>
        </p:txBody>
      </p:sp>
    </p:spTree>
    <p:extLst>
      <p:ext uri="{BB962C8B-B14F-4D97-AF65-F5344CB8AC3E}">
        <p14:creationId xmlns:p14="http://schemas.microsoft.com/office/powerpoint/2010/main" val="110802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515</Words>
  <Application>Microsoft Office PowerPoint</Application>
  <PresentationFormat>Widescreen</PresentationFormat>
  <Paragraphs>148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Partitioning Variability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2023-09-19T03:24:17Z</dcterms:modified>
</cp:coreProperties>
</file>