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1" r:id="rId3"/>
    <p:sldId id="372" r:id="rId4"/>
    <p:sldId id="373" r:id="rId5"/>
    <p:sldId id="374" r:id="rId6"/>
    <p:sldId id="376" r:id="rId7"/>
    <p:sldId id="377" r:id="rId8"/>
    <p:sldId id="378" r:id="rId9"/>
    <p:sldId id="375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66"/>
    <a:srgbClr val="FFC416"/>
    <a:srgbClr val="2D3A37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Inference for the Regression Slope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15b, 17bcd, 			           19bc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Estimate a Linear Model for the Relationship Y versus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Strategy: Get Sample of 100 Observations and Fit Line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would happen if we got a sample of a different 100 observations, and refit the line? 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42" y="2850705"/>
                <a:ext cx="4848715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/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42" y="4127052"/>
                <a:ext cx="4848715" cy="416461"/>
              </a:xfrm>
              <a:prstGeom prst="rect">
                <a:avLst/>
              </a:prstGeom>
              <a:blipFill>
                <a:blip r:embed="rId4"/>
                <a:stretch>
                  <a:fillRect t="-882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Uncertainty in Estimated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Standard Error of the Slope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How Much We Expect the Estimated Slope to Vary from One Sample to the Next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Measures Our Uncertainty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as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2819400"/>
                <a:ext cx="670560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Goal: Give Range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for 95% Confidence Interval: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0.025,  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is the 97.5 percentile on the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This Positive and Negative Versions of the Critical Value Divide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Appropriate </a:t>
                </a:r>
                <a:r>
                  <a:rPr lang="en-US" sz="2800" dirty="0">
                    <a:solidFill>
                      <a:srgbClr val="660066"/>
                    </a:solidFill>
                  </a:rPr>
                  <a:t>t-Distribution into Middle 95% and Outside 5%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0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/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0.025,  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CE98-B464-523F-4180-F5F4F04E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23848"/>
                <a:ext cx="4848715" cy="550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1: Choose a Significance Level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Assume 0.05 if Not Specified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2: State Hypotheses (Null and Alternative)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3: Acquire Data and Perform Simple Linear Regression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𝑆𝑙𝑜𝑝𝑒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𝑅𝑒𝑔𝑟𝑒𝑠𝑠𝑖𝑜𝑛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52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4: 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Step 5: 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Two-Sided or Non-Directional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 = Shaded Area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51548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4003607-51D6-7A42-7E40-4398321BDE6F}"/>
              </a:ext>
            </a:extLst>
          </p:cNvPr>
          <p:cNvGrpSpPr/>
          <p:nvPr/>
        </p:nvGrpSpPr>
        <p:grpSpPr>
          <a:xfrm>
            <a:off x="6477000" y="4577199"/>
            <a:ext cx="4229100" cy="2280801"/>
            <a:chOff x="7277100" y="2486180"/>
            <a:chExt cx="4229100" cy="2280801"/>
          </a:xfrm>
        </p:grpSpPr>
        <p:pic>
          <p:nvPicPr>
            <p:cNvPr id="5" name="Picture 2" descr="Find the p value given a t value">
              <a:extLst>
                <a:ext uri="{FF2B5EF4-FFF2-40B4-BE49-F238E27FC236}">
                  <a16:creationId xmlns:a16="http://schemas.microsoft.com/office/drawing/2014/main" id="{E526E868-B1E5-0496-A6E7-DE0B70FCB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00" y="2486180"/>
              <a:ext cx="42291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/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DAD107-275A-61DE-6FF4-267F2BF15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939" y="4397649"/>
                  <a:ext cx="847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/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87CE2-EBB8-9BD5-D376-B6BCEA5C8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016" y="4397649"/>
                  <a:ext cx="8477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BDD81A-65F9-62C3-9EDD-2691E5EDBCF9}"/>
              </a:ext>
            </a:extLst>
          </p:cNvPr>
          <p:cNvSpPr/>
          <p:nvPr/>
        </p:nvSpPr>
        <p:spPr>
          <a:xfrm>
            <a:off x="7620000" y="4577199"/>
            <a:ext cx="1911058" cy="1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6: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7: Interpret Results to Audience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for People with Background in Basic 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Should Use Words that are Based off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Does “Statistically Significant” Mean to the Audience</a:t>
            </a: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5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t-Test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6: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 7: Interpret Results to Audience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for People with Background in Basic Math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Should Use Words that are Based off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Does “Statistically Significant” Mean to the Audience</a:t>
            </a:r>
          </a:p>
          <a:p>
            <a:pPr lvl="1"/>
            <a:r>
              <a:rPr lang="en-US" sz="2800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58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Learning What Is Classically Meant When a Person States a Predictor Variable to be “Statistically Significant”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Use the Confidence Interval to Conduct a Hypothesis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Confidence Interval is Superior to a Hypothesis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Supplement Your Conclusion from a Hypothesis Test with a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7769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Widescreen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Inference for the Regression Slope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2023-09-16T21:19:56Z</dcterms:modified>
</cp:coreProperties>
</file>