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346" r:id="rId4"/>
    <p:sldId id="345" r:id="rId5"/>
    <p:sldId id="263" r:id="rId6"/>
    <p:sldId id="279" r:id="rId7"/>
    <p:sldId id="276" r:id="rId8"/>
    <p:sldId id="271" r:id="rId9"/>
    <p:sldId id="281" r:id="rId10"/>
    <p:sldId id="264" r:id="rId11"/>
    <p:sldId id="282" r:id="rId12"/>
    <p:sldId id="265" r:id="rId13"/>
    <p:sldId id="285" r:id="rId14"/>
    <p:sldId id="267" r:id="rId15"/>
    <p:sldId id="286" r:id="rId16"/>
    <p:sldId id="287" r:id="rId17"/>
    <p:sldId id="288" r:id="rId18"/>
    <p:sldId id="294" r:id="rId19"/>
    <p:sldId id="296" r:id="rId20"/>
    <p:sldId id="316" r:id="rId21"/>
    <p:sldId id="317" r:id="rId22"/>
    <p:sldId id="318" r:id="rId23"/>
    <p:sldId id="319" r:id="rId24"/>
    <p:sldId id="298" r:id="rId25"/>
    <p:sldId id="344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A37"/>
    <a:srgbClr val="660066"/>
    <a:srgbClr val="FFFFFF"/>
    <a:srgbClr val="FFC416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541" autoAdjust="0"/>
  </p:normalViewPr>
  <p:slideViewPr>
    <p:cSldViewPr>
      <p:cViewPr varScale="1">
        <p:scale>
          <a:sx n="89" d="100"/>
          <a:sy n="89" d="100"/>
        </p:scale>
        <p:origin x="44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E85FEFD-27DB-46EF-BFE0-7A3A141A5842}" type="slidenum">
              <a:rPr lang="en-US" sz="1400">
                <a:solidFill>
                  <a:schemeClr val="tx1"/>
                </a:solidFill>
              </a:rPr>
              <a:pPr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4650ECC-48A4-495E-83B0-247643D4CED5}" type="slidenum">
              <a:rPr lang="en-US" sz="1400">
                <a:solidFill>
                  <a:schemeClr val="tx1"/>
                </a:solidFill>
              </a:rPr>
              <a:pPr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6D4ED4-9746-4E0D-AE02-0C7186631483}" type="slidenum">
              <a:rPr lang="en-US" sz="1400">
                <a:solidFill>
                  <a:schemeClr val="tx1"/>
                </a:solidFill>
              </a:rPr>
              <a:pPr/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Modeling Basics/ Intro to 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0.1, 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9601200" y="64008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General form of a model: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07862"/>
              </p:ext>
            </p:extLst>
          </p:nvPr>
        </p:nvGraphicFramePr>
        <p:xfrm>
          <a:off x="336550" y="2036761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3">
                  <p:embed/>
                </p:oleObj>
              </mc:Choice>
              <mc:Fallback>
                <p:oleObj name="Equation" r:id="rId2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036761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/>
          </p:cNvSpPr>
          <p:nvPr/>
        </p:nvSpPr>
        <p:spPr bwMode="auto">
          <a:xfrm>
            <a:off x="4114800" y="3611564"/>
            <a:ext cx="4648200" cy="1081087"/>
          </a:xfrm>
          <a:prstGeom prst="borderCallout2">
            <a:avLst>
              <a:gd name="adj1" fmla="val 10574"/>
              <a:gd name="adj2" fmla="val -1639"/>
              <a:gd name="adj3" fmla="val 10574"/>
              <a:gd name="adj4" fmla="val -11338"/>
              <a:gd name="adj5" fmla="val -46403"/>
              <a:gd name="adj6" fmla="val -21380"/>
            </a:avLst>
          </a:prstGeom>
          <a:solidFill>
            <a:schemeClr val="hlink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</a:rPr>
              <a:t>“Expected” Y for some combination of predictors</a:t>
            </a: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6991350" y="1949448"/>
            <a:ext cx="1771650" cy="1111250"/>
          </a:xfrm>
          <a:prstGeom prst="borderCallout2">
            <a:avLst>
              <a:gd name="adj1" fmla="val 10287"/>
              <a:gd name="adj2" fmla="val -4301"/>
              <a:gd name="adj3" fmla="val 10287"/>
              <a:gd name="adj4" fmla="val -39963"/>
              <a:gd name="adj5" fmla="val 53856"/>
              <a:gd name="adj6" fmla="val -76972"/>
            </a:avLst>
          </a:prstGeom>
          <a:solidFill>
            <a:srgbClr val="FFFF66"/>
          </a:solidFill>
          <a:ln w="57150">
            <a:solidFill>
              <a:srgbClr val="FFFF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Random Error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4845050"/>
            <a:ext cx="8610600" cy="1631950"/>
            <a:chOff x="192" y="3120"/>
            <a:chExt cx="5424" cy="1028"/>
          </a:xfrm>
        </p:grpSpPr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016" y="3350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Lego Prices</a:t>
            </a:r>
          </a:p>
        </p:txBody>
      </p:sp>
      <p:sp>
        <p:nvSpPr>
          <p:cNvPr id="40265" name="Text Box 329"/>
          <p:cNvSpPr txBox="1">
            <a:spLocks noChangeArrowheads="1"/>
          </p:cNvSpPr>
          <p:nvPr/>
        </p:nvSpPr>
        <p:spPr bwMode="auto">
          <a:xfrm>
            <a:off x="1200150" y="1978550"/>
            <a:ext cx="786765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Question: </a:t>
            </a:r>
          </a:p>
          <a:p>
            <a:r>
              <a:rPr lang="en-US" sz="3200" dirty="0"/>
              <a:t>How can we predict the price of a Lego set? </a:t>
            </a:r>
          </a:p>
        </p:txBody>
      </p:sp>
      <p:sp>
        <p:nvSpPr>
          <p:cNvPr id="40266" name="Text Box 330"/>
          <p:cNvSpPr txBox="1">
            <a:spLocks noChangeArrowheads="1"/>
          </p:cNvSpPr>
          <p:nvPr/>
        </p:nvSpPr>
        <p:spPr bwMode="auto">
          <a:xfrm>
            <a:off x="1200150" y="3929883"/>
            <a:ext cx="84772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Data: Attributes of Lego sets, including their current sale price on Amazon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200150" y="5479272"/>
            <a:ext cx="611505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Predictor variables: Start with </a:t>
            </a:r>
            <a:r>
              <a:rPr lang="en-US" sz="3200" i="1" dirty="0"/>
              <a:t>none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1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Constant Model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6846"/>
              </p:ext>
            </p:extLst>
          </p:nvPr>
        </p:nvGraphicFramePr>
        <p:xfrm>
          <a:off x="914400" y="2161628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177480" progId="Equation.3">
                  <p:embed/>
                </p:oleObj>
              </mc:Choice>
              <mc:Fallback>
                <p:oleObj name="Equation" r:id="rId2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61628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29200" y="242311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where </a:t>
            </a:r>
            <a:r>
              <a:rPr lang="en-US" sz="3200" i="1" dirty="0"/>
              <a:t>c</a:t>
            </a:r>
            <a:r>
              <a:rPr lang="en-US" sz="3200" dirty="0"/>
              <a:t> is an (unknown) constant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3706935"/>
            <a:ext cx="7733507" cy="2043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Terminology:</a:t>
            </a:r>
          </a:p>
          <a:p>
            <a:r>
              <a:rPr lang="en-US" sz="3200" dirty="0"/>
              <a:t>The constant</a:t>
            </a:r>
            <a:r>
              <a:rPr lang="en-US" sz="3200" i="1" dirty="0"/>
              <a:t> c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bg1"/>
                </a:solidFill>
              </a:rPr>
              <a:t>parameter </a:t>
            </a:r>
            <a:r>
              <a:rPr lang="en-US" sz="3200" dirty="0"/>
              <a:t>of this model.</a:t>
            </a:r>
          </a:p>
          <a:p>
            <a:r>
              <a:rPr lang="en-US" sz="3200" dirty="0"/>
              <a:t>We use data to provide a </a:t>
            </a:r>
            <a:r>
              <a:rPr lang="en-US" sz="3200" dirty="0">
                <a:solidFill>
                  <a:schemeClr val="bg1"/>
                </a:solidFill>
              </a:rPr>
              <a:t>sample estimate</a:t>
            </a:r>
            <a:r>
              <a:rPr lang="en-US" sz="3200" dirty="0"/>
              <a:t> of </a:t>
            </a:r>
            <a:r>
              <a:rPr lang="en-US" sz="3200" i="1" dirty="0"/>
              <a:t>c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838200" y="5958681"/>
                <a:ext cx="6477000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How should we estimate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/>
                  <a:t> from data?</a:t>
                </a:r>
              </a:p>
            </p:txBody>
          </p:sp>
        </mc:Choice>
        <mc:Fallback xmlns="">
          <p:sp>
            <p:nvSpPr>
              <p:cNvPr id="348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958681"/>
                <a:ext cx="6477000" cy="579438"/>
              </a:xfrm>
              <a:prstGeom prst="rect">
                <a:avLst/>
              </a:prstGeom>
              <a:blipFill>
                <a:blip r:embed="rId4"/>
                <a:stretch>
                  <a:fillRect l="-2448" t="-14583" r="-471" b="-3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Predicted Value for Response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1752603"/>
            <a:ext cx="1059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Get an </a:t>
            </a:r>
            <a:r>
              <a:rPr lang="en-US" dirty="0">
                <a:solidFill>
                  <a:schemeClr val="bg1"/>
                </a:solidFill>
              </a:rPr>
              <a:t>estimate</a:t>
            </a:r>
            <a:r>
              <a:rPr lang="en-US" dirty="0"/>
              <a:t> for </a:t>
            </a:r>
            <a:r>
              <a:rPr lang="en-US" i="1" dirty="0"/>
              <a:t>Y</a:t>
            </a:r>
            <a:r>
              <a:rPr lang="en-US" dirty="0"/>
              <a:t> using the predictors and the model with estimated parameters.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3183248"/>
                <a:ext cx="7543800" cy="661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Notation:</a:t>
                </a:r>
                <a:r>
                  <a:rPr lang="en-US" dirty="0"/>
                  <a:t> The predicted </a:t>
                </a:r>
                <a:r>
                  <a:rPr lang="en-US" i="1" dirty="0"/>
                  <a:t>y</a:t>
                </a:r>
                <a:r>
                  <a:rPr lang="en-US" dirty="0"/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183248"/>
                <a:ext cx="7543800" cy="661400"/>
              </a:xfrm>
              <a:prstGeom prst="rect">
                <a:avLst/>
              </a:prstGeom>
              <a:blipFill>
                <a:blip r:embed="rId2"/>
                <a:stretch>
                  <a:fillRect l="-2506" t="-14679" b="-3027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18067" y="4915654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Text Box 8"/>
              <p:cNvSpPr txBox="1">
                <a:spLocks noChangeArrowheads="1"/>
              </p:cNvSpPr>
              <p:nvPr/>
            </p:nvSpPr>
            <p:spPr bwMode="auto">
              <a:xfrm>
                <a:off x="2743200" y="4915654"/>
                <a:ext cx="5486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</a:t>
                </a:r>
                <a:r>
                  <a:rPr lang="en-US" dirty="0"/>
                  <a:t>(sample mean)</a:t>
                </a:r>
              </a:p>
            </p:txBody>
          </p:sp>
        </mc:Choice>
        <mc:Fallback xmlns="">
          <p:sp>
            <p:nvSpPr>
              <p:cNvPr id="308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915654"/>
                <a:ext cx="5486400" cy="646331"/>
              </a:xfrm>
              <a:prstGeom prst="rect">
                <a:avLst/>
              </a:prstGeom>
              <a:blipFill>
                <a:blip r:embed="rId3"/>
                <a:stretch>
                  <a:fillRect t="-15094" r="-1333" b="-33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067" y="4173483"/>
                <a:ext cx="67818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the constant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4173483"/>
                <a:ext cx="6781800" cy="598177"/>
              </a:xfrm>
              <a:prstGeom prst="rect">
                <a:avLst/>
              </a:prstGeom>
              <a:blipFill>
                <a:blip r:embed="rId4"/>
                <a:stretch>
                  <a:fillRect l="-2246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758440" y="5702051"/>
                <a:ext cx="6096000" cy="6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dirty="0"/>
                  <a:t>(sample median)</a:t>
                </a:r>
              </a:p>
            </p:txBody>
          </p:sp>
        </mc:Choice>
        <mc:Fallback xmlns="">
          <p:sp>
            <p:nvSpPr>
              <p:cNvPr id="1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8440" y="5702051"/>
                <a:ext cx="6096000" cy="661400"/>
              </a:xfrm>
              <a:prstGeom prst="rect">
                <a:avLst/>
              </a:prstGeom>
              <a:blipFill>
                <a:blip r:embed="rId5"/>
                <a:stretch>
                  <a:fillRect t="-14679" b="-302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8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3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Questions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2084454"/>
            <a:ext cx="1021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(1) Which estimator (mean or median) is better?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05000" y="3047991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i.e. How can we compare models?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4065661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(2) Is either model any good?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48768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i.e. How can we asses fit?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Residuals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143000" y="2133603"/>
            <a:ext cx="1013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Using the predicted value for each sample case the residual is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7950" y="4641855"/>
            <a:ext cx="1828800" cy="1403351"/>
            <a:chOff x="1780" y="2904"/>
            <a:chExt cx="1152" cy="884"/>
          </a:xfrm>
        </p:grpSpPr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1780" y="3384"/>
              <a:ext cx="96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 flipV="1">
              <a:off x="2596" y="2904"/>
              <a:ext cx="336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4375" y="4476750"/>
            <a:ext cx="2133600" cy="1327150"/>
            <a:chOff x="3762" y="2800"/>
            <a:chExt cx="1344" cy="836"/>
          </a:xfrm>
        </p:grpSpPr>
        <p:sp>
          <p:nvSpPr>
            <p:cNvPr id="4103" name="Text Box 11"/>
            <p:cNvSpPr txBox="1">
              <a:spLocks noChangeArrowheads="1"/>
            </p:cNvSpPr>
            <p:nvPr/>
          </p:nvSpPr>
          <p:spPr bwMode="auto">
            <a:xfrm>
              <a:off x="3858" y="3232"/>
              <a:ext cx="1248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Predicted</a:t>
              </a:r>
            </a:p>
          </p:txBody>
        </p:sp>
        <p:sp>
          <p:nvSpPr>
            <p:cNvPr id="4104" name="Line 12"/>
            <p:cNvSpPr>
              <a:spLocks noChangeShapeType="1"/>
            </p:cNvSpPr>
            <p:nvPr/>
          </p:nvSpPr>
          <p:spPr bwMode="auto">
            <a:xfrm flipH="1" flipV="1">
              <a:off x="3762" y="2800"/>
              <a:ext cx="48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Residual =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𝑦</m:t>
                    </m:r>
                    <m:r>
                      <a:rPr lang="en-US" sz="3600" i="1">
                        <a:latin typeface="Cambria Math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5065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4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Minimize Residuals?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2362200"/>
                <a:ext cx="7696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residuals: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62200"/>
                <a:ext cx="7696200" cy="707886"/>
              </a:xfrm>
              <a:prstGeom prst="rect">
                <a:avLst/>
              </a:prstGeom>
              <a:blipFill>
                <a:blip r:embed="rId3"/>
                <a:stretch>
                  <a:fillRect l="-2771" t="-15517" b="-35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Text Box 6"/>
              <p:cNvSpPr txBox="1">
                <a:spLocks noChangeArrowheads="1"/>
              </p:cNvSpPr>
              <p:nvPr/>
            </p:nvSpPr>
            <p:spPr bwMode="auto">
              <a:xfrm>
                <a:off x="609600" y="3810000"/>
                <a:ext cx="8229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absolute deviations: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10000"/>
                <a:ext cx="8229600" cy="707886"/>
              </a:xfrm>
              <a:prstGeom prst="rect">
                <a:avLst/>
              </a:prstGeom>
              <a:blipFill>
                <a:blip r:embed="rId4"/>
                <a:stretch>
                  <a:fillRect l="-2593" t="-15517" b="-362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617034" y="5029200"/>
                <a:ext cx="8229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squared errors: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301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34" y="5029200"/>
                <a:ext cx="8229600" cy="707886"/>
              </a:xfrm>
              <a:prstGeom prst="rect">
                <a:avLst/>
              </a:prstGeom>
              <a:blipFill>
                <a:blip r:embed="rId5"/>
                <a:stretch>
                  <a:fillRect l="-2593" t="-14655" b="-370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5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need software to automate computations…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967" y="3886200"/>
            <a:ext cx="6709833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5663" indent="-855663">
              <a:tabLst>
                <a:tab pos="914400" algn="l"/>
              </a:tabLst>
            </a:pPr>
            <a:r>
              <a:rPr lang="en-US" sz="3600" dirty="0"/>
              <a:t>R – a free, widely used, open source statistics package</a:t>
            </a:r>
          </a:p>
          <a:p>
            <a:pPr marL="855663" indent="-855663">
              <a:tabLst>
                <a:tab pos="914400" algn="l"/>
              </a:tabLst>
            </a:pPr>
            <a:r>
              <a:rPr lang="en-US" sz="3600" dirty="0" err="1"/>
              <a:t>Rstudio</a:t>
            </a:r>
            <a:r>
              <a:rPr lang="en-US" sz="3600" dirty="0"/>
              <a:t> –  an interface for R</a:t>
            </a:r>
          </a:p>
        </p:txBody>
      </p:sp>
    </p:spTree>
    <p:extLst>
      <p:ext uri="{BB962C8B-B14F-4D97-AF65-F5344CB8AC3E}">
        <p14:creationId xmlns:p14="http://schemas.microsoft.com/office/powerpoint/2010/main" val="81744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12360"/>
            <a:ext cx="9144000" cy="5646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RStudio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9448" y="5334003"/>
            <a:ext cx="36576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3" y="2856046"/>
            <a:ext cx="40864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706" y="2671381"/>
            <a:ext cx="34006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54" y="4876800"/>
            <a:ext cx="2743199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</p:spTree>
    <p:extLst>
      <p:ext uri="{BB962C8B-B14F-4D97-AF65-F5344CB8AC3E}">
        <p14:creationId xmlns:p14="http://schemas.microsoft.com/office/powerpoint/2010/main" val="128173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36220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Load the </a:t>
            </a:r>
            <a:r>
              <a:rPr lang="en-US" sz="3200" i="1" dirty="0"/>
              <a:t>Lego </a:t>
            </a:r>
            <a:r>
              <a:rPr lang="en-US" sz="3200" dirty="0"/>
              <a:t>data into R</a:t>
            </a: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Summarize the </a:t>
            </a:r>
            <a:r>
              <a:rPr lang="en-US" sz="3200" i="1" dirty="0" err="1"/>
              <a:t>Amazon_Price</a:t>
            </a:r>
            <a:r>
              <a:rPr lang="en-US" sz="3200" dirty="0"/>
              <a:t> variable</a:t>
            </a:r>
          </a:p>
          <a:p>
            <a:pPr marL="1028700" lvl="1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Numerical: mean and median</a:t>
            </a:r>
          </a:p>
          <a:p>
            <a:pPr marL="1028700" lvl="1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Graphical: histogram, boxplot</a:t>
            </a: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Compute and evaluate residuals</a:t>
            </a:r>
          </a:p>
        </p:txBody>
      </p:sp>
    </p:spTree>
    <p:extLst>
      <p:ext uri="{BB962C8B-B14F-4D97-AF65-F5344CB8AC3E}">
        <p14:creationId xmlns:p14="http://schemas.microsoft.com/office/powerpoint/2010/main" val="13042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Course Website / Syllabus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59700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Access Course Website Through Canvas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Cover Syllabus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Office Hours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Grading and Curving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Attendance: UNC Check-In App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Quizzes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Exams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PDFs and </a:t>
            </a:r>
            <a:r>
              <a:rPr lang="en-US" sz="2000" dirty="0" err="1">
                <a:solidFill>
                  <a:srgbClr val="660066"/>
                </a:solidFill>
              </a:rPr>
              <a:t>Gradescope</a:t>
            </a:r>
            <a:endParaRPr lang="en-US" sz="20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Grade Disputes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Honor Code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Course Website and Canvas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224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2850" y="1066800"/>
            <a:ext cx="46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Load the </a:t>
            </a:r>
            <a:r>
              <a:rPr lang="en-US" sz="3200" i="1" dirty="0" err="1"/>
              <a:t>lego</a:t>
            </a:r>
            <a:r>
              <a:rPr lang="en-US" sz="3200" dirty="0"/>
              <a:t> data into 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1905000"/>
            <a:ext cx="10363200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```{r}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a package needed to use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() function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install package before first using it for the first time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readr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lego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into the environment from GitHub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sz="1400" b="1" dirty="0">
                <a:solidFill>
                  <a:schemeClr val="tx1"/>
                </a:solidFill>
                <a:latin typeface="Courier New" pitchFamily="49" charset="0"/>
              </a:rPr>
              <a:t>lego &lt;- read_csv("https://raw.githubusercontent.com/JA-McLean/STOR455/master/data/lego.csv")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Alternative way to load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(remove # to use)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lego.csv must be saved in the same folder as this notebook!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#lego &lt;-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(“lego.csv")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Shows the variables and first 6 cases (by default)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head(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lego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</a:t>
            </a:r>
            <a:endParaRPr lang="pt-BR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02984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Summarize the </a:t>
            </a:r>
            <a:r>
              <a:rPr lang="en-US" sz="2800" i="1" dirty="0" err="1"/>
              <a:t>Amazon_Price</a:t>
            </a:r>
            <a:r>
              <a:rPr lang="en-US" sz="2800" dirty="0"/>
              <a:t> variable  - Numerical: mean and median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3699809"/>
            <a:ext cx="91440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dataframe$variable_name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mean(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lego$Amazon_Price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 na.rm 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TRUE)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median(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lego$Amazon_Price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 na.rm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TRUE)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57.8232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37.325</a:t>
            </a:r>
          </a:p>
        </p:txBody>
      </p:sp>
    </p:spTree>
    <p:extLst>
      <p:ext uri="{BB962C8B-B14F-4D97-AF65-F5344CB8AC3E}">
        <p14:creationId xmlns:p14="http://schemas.microsoft.com/office/powerpoint/2010/main" val="22469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14131"/>
            <a:ext cx="110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Summarize the </a:t>
            </a:r>
            <a:r>
              <a:rPr lang="en-US" sz="2800" i="1" dirty="0" err="1"/>
              <a:t>Amazon_Price</a:t>
            </a:r>
            <a:r>
              <a:rPr lang="en-US" sz="2800" dirty="0"/>
              <a:t> variable - Graphical: histogram, boxplot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76500" y="2465545"/>
            <a:ext cx="72390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hist(lego$Amazon_Price)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boxplot(lego$Amazon_Price, horizontal = 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2B1212-CB0D-4702-85E4-63B032E89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50D0E-3B05-4018-A27F-B6183857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65959"/>
            <a:ext cx="4465448" cy="2755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971A1-13F8-40A5-AAE4-EC25B179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54" y="3868841"/>
            <a:ext cx="4460778" cy="27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4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569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200" dirty="0"/>
              <a:t>Compute and evaluate residuals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26670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NA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Amazon_Prices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lego_rm_AP_na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subset(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is.na(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Assignment operators in R: = vs. &lt;-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xbar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mean(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 = median(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residxbar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xbar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residm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– m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</a:rPr>
              <a:t>sum(residxbar^2)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</a:rPr>
              <a:t>sum(residm^2)</a:t>
            </a:r>
          </a:p>
        </p:txBody>
      </p:sp>
    </p:spTree>
    <p:extLst>
      <p:ext uri="{BB962C8B-B14F-4D97-AF65-F5344CB8AC3E}">
        <p14:creationId xmlns:p14="http://schemas.microsoft.com/office/powerpoint/2010/main" val="241975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10896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Can we use a predictor to improve the model?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90600" y="2438400"/>
            <a:ext cx="792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Number of Pieces in the Lego set?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7400" y="3352800"/>
            <a:ext cx="556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See Chapter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41910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Theme of the Lego set?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845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Two-sample t-test for a difference in means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(comparing only two themes)</a:t>
            </a:r>
          </a:p>
        </p:txBody>
      </p:sp>
    </p:spTree>
    <p:extLst>
      <p:ext uri="{BB962C8B-B14F-4D97-AF65-F5344CB8AC3E}">
        <p14:creationId xmlns:p14="http://schemas.microsoft.com/office/powerpoint/2010/main" val="114069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Homework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002D0-8915-4E0E-BD78-86806226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10" y="1447800"/>
            <a:ext cx="6682380" cy="52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Course Website / Syllabus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59700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Access Course Website Through Canvas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Cover Syllabus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Office Hours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Grading and Curving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Attendance: UNC Check-In App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Quizzes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Exams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PDFs and </a:t>
            </a:r>
            <a:r>
              <a:rPr lang="en-US" sz="2000" dirty="0" err="1">
                <a:solidFill>
                  <a:srgbClr val="660066"/>
                </a:solidFill>
              </a:rPr>
              <a:t>Gradescope</a:t>
            </a:r>
            <a:endParaRPr lang="en-US" sz="20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Grade Disputes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0066"/>
                </a:solidFill>
              </a:rPr>
              <a:t>Honor Code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Course Website and Canvas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713038" y="1752601"/>
            <a:ext cx="6900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dirty="0"/>
              <a:t>Data are numbers with a context.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3459163"/>
            <a:ext cx="1447800" cy="8239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/>
              <a:t>Data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14600" y="3459163"/>
            <a:ext cx="53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=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200400" y="3459163"/>
            <a:ext cx="1981200" cy="8239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/>
              <a:t>Pattern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486400" y="3535363"/>
            <a:ext cx="53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+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096000" y="3001963"/>
            <a:ext cx="2971800" cy="192087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/>
              <a:t>Departures from a Pattern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66700" y="5181600"/>
            <a:ext cx="3619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How do we identify the actual pattern?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3390900" y="4439856"/>
            <a:ext cx="685800" cy="63976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67200" y="5643236"/>
            <a:ext cx="419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How do we characterize the departures (errors)?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-55033" y="18546"/>
            <a:ext cx="4866758" cy="41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0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752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Statistical  Modeling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2514600"/>
            <a:ext cx="83058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/>
              <a:t>Find a model for a relationship between a </a:t>
            </a:r>
            <a:r>
              <a:rPr lang="en-US" sz="4000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variable (Y) and one (or more) </a:t>
            </a:r>
            <a:r>
              <a:rPr lang="en-US" sz="4000" dirty="0">
                <a:solidFill>
                  <a:schemeClr val="bg1"/>
                </a:solidFill>
              </a:rPr>
              <a:t>predictor/explanatory</a:t>
            </a:r>
            <a:r>
              <a:rPr lang="en-US" sz="4000" dirty="0"/>
              <a:t> variables (X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..., </a:t>
            </a:r>
            <a:r>
              <a:rPr lang="en-US" sz="4000" dirty="0" err="1"/>
              <a:t>X</a:t>
            </a:r>
            <a:r>
              <a:rPr lang="en-US" sz="4000" baseline="-25000" dirty="0" err="1"/>
              <a:t>k</a:t>
            </a:r>
            <a:r>
              <a:rPr lang="en-US" sz="4000" dirty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752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Purposes for Statistical Modeling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22098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/>
              <a:t>1. Making predictions</a:t>
            </a:r>
          </a:p>
          <a:p>
            <a:r>
              <a:rPr lang="en-US" sz="4000"/>
              <a:t>2. Understanding relationships</a:t>
            </a:r>
          </a:p>
          <a:p>
            <a:r>
              <a:rPr lang="en-US" sz="4000"/>
              <a:t>3. Assessing differences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Types of Variables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2147262"/>
            <a:ext cx="7696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Quantitative: </a:t>
            </a:r>
            <a:r>
              <a:rPr lang="en-US" sz="4000" dirty="0"/>
              <a:t>expressible as 	numbers for which arithmetic 	makes sense</a:t>
            </a:r>
          </a:p>
          <a:p>
            <a:r>
              <a:rPr lang="en-US" sz="4000" dirty="0">
                <a:solidFill>
                  <a:schemeClr val="bg1"/>
                </a:solidFill>
              </a:rPr>
              <a:t>Categorical:</a:t>
            </a:r>
            <a:r>
              <a:rPr lang="en-US" sz="4000" dirty="0"/>
              <a:t> divides sample points 	into groups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0198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Binary = categorical with just two groups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 Main Themes of STOR 455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638800" y="2360612"/>
            <a:ext cx="3810000" cy="2289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u="sng" dirty="0"/>
              <a:t>Types of Predictors</a:t>
            </a:r>
          </a:p>
          <a:p>
            <a:pPr algn="ctr"/>
            <a:r>
              <a:rPr lang="en-US" sz="3600" dirty="0"/>
              <a:t>Quantitative</a:t>
            </a:r>
          </a:p>
          <a:p>
            <a:pPr algn="ctr"/>
            <a:r>
              <a:rPr lang="en-US" sz="3600" dirty="0"/>
              <a:t>Categorical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31195" y="2360612"/>
            <a:ext cx="3853743" cy="2289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u="sng" dirty="0"/>
              <a:t>Types of Response</a:t>
            </a:r>
          </a:p>
          <a:p>
            <a:pPr algn="ctr"/>
            <a:r>
              <a:rPr lang="en-US" sz="3600" dirty="0"/>
              <a:t>Quantitative</a:t>
            </a:r>
          </a:p>
          <a:p>
            <a:pPr algn="ctr"/>
            <a:r>
              <a:rPr lang="en-US" sz="3600" dirty="0"/>
              <a:t>Categorical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04800" y="291879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(1)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343400" y="3503611"/>
            <a:ext cx="1905000" cy="4549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rot="1037143">
            <a:off x="4280595" y="3901362"/>
            <a:ext cx="2062549" cy="109231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rot="20562857" flipH="1">
            <a:off x="4316038" y="3913344"/>
            <a:ext cx="1993345" cy="107491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04800" y="5316132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(2)    Allow for models with  	</a:t>
            </a:r>
            <a:r>
              <a:rPr lang="en-US" sz="3600" i="1" dirty="0"/>
              <a:t>multiple</a:t>
            </a:r>
            <a:r>
              <a:rPr lang="en-US" sz="3600" dirty="0"/>
              <a:t> predictors. </a:t>
            </a: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3388AE7D-C0CA-425A-BA59-E85B6309E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08344"/>
            <a:ext cx="1905000" cy="4549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Building a Statistical Model: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Four Step Process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85800" y="2555081"/>
            <a:ext cx="7848600" cy="36933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. CHOOSE </a:t>
            </a:r>
            <a:r>
              <a:rPr lang="en-US" dirty="0"/>
              <a:t>– Pick a form for the model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bg1"/>
                </a:solidFill>
              </a:rPr>
              <a:t>FIT</a:t>
            </a:r>
            <a:r>
              <a:rPr lang="en-US" dirty="0"/>
              <a:t> – Estimate any parameters 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bg1"/>
                </a:solidFill>
              </a:rPr>
              <a:t>ASSESS</a:t>
            </a:r>
            <a:r>
              <a:rPr lang="en-US" dirty="0"/>
              <a:t> – Is the model adequate? Could it be simpler? Are conditions met? 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 – Answer the question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8037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1038</Words>
  <Application>Microsoft Office PowerPoint</Application>
  <PresentationFormat>Widescreen</PresentationFormat>
  <Paragraphs>189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Adobe Devanagari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Equation</vt:lpstr>
      <vt:lpstr>Modeling Basics/ Intro to R</vt:lpstr>
      <vt:lpstr>PowerPoint Presentation</vt:lpstr>
      <vt:lpstr>PowerPoint Presentation</vt:lpstr>
      <vt:lpstr>Data</vt:lpstr>
      <vt:lpstr>Statistical  Modeling</vt:lpstr>
      <vt:lpstr>Purposes for Statistical Modeling</vt:lpstr>
      <vt:lpstr>Types of Variables</vt:lpstr>
      <vt:lpstr>Two Main Themes of STOR 455</vt:lpstr>
      <vt:lpstr>Building a Statistical Model: Four Step Process </vt:lpstr>
      <vt:lpstr>General form of a model:</vt:lpstr>
      <vt:lpstr>Example: Lego Prices</vt:lpstr>
      <vt:lpstr>Example: Constant Model</vt:lpstr>
      <vt:lpstr>Predicted Value for Response</vt:lpstr>
      <vt:lpstr>Questions</vt:lpstr>
      <vt:lpstr>Residuals</vt:lpstr>
      <vt:lpstr>Criteria to Minimize Residuals?</vt:lpstr>
      <vt:lpstr>Technology</vt:lpstr>
      <vt:lpstr>RStudio</vt:lpstr>
      <vt:lpstr>A First RStudio Session</vt:lpstr>
      <vt:lpstr>A First RStudio Session</vt:lpstr>
      <vt:lpstr>A First RStudio Session</vt:lpstr>
      <vt:lpstr>A First RStudio Session</vt:lpstr>
      <vt:lpstr>A First RStudio Session</vt:lpstr>
      <vt:lpstr>Can we use a predictor to improve the model? </vt:lpstr>
      <vt:lpstr>Homework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2023-08-19T21:46:41Z</dcterms:modified>
</cp:coreProperties>
</file>