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8"/>
  </p:notesMasterIdLst>
  <p:handoutMasterIdLst>
    <p:handoutMasterId r:id="rId9"/>
  </p:handoutMasterIdLst>
  <p:sldIdLst>
    <p:sldId id="256" r:id="rId2"/>
    <p:sldId id="389" r:id="rId3"/>
    <p:sldId id="416" r:id="rId4"/>
    <p:sldId id="396" r:id="rId5"/>
    <p:sldId id="414" r:id="rId6"/>
    <p:sldId id="358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Coding Categorical Predictors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NONE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Categorical Predictors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Categorical Variable with </a:t>
            </a:r>
            <a:r>
              <a:rPr lang="en-US" sz="2800" b="1" dirty="0">
                <a:solidFill>
                  <a:srgbClr val="660066"/>
                </a:solidFill>
              </a:rPr>
              <a:t>More Than Two</a:t>
            </a:r>
            <a:r>
              <a:rPr lang="en-US" sz="2800" dirty="0">
                <a:solidFill>
                  <a:srgbClr val="660066"/>
                </a:solidFill>
              </a:rPr>
              <a:t> Options</a:t>
            </a:r>
            <a:br>
              <a:rPr lang="en-US" sz="2800" dirty="0">
                <a:solidFill>
                  <a:srgbClr val="660066"/>
                </a:solidFill>
              </a:rPr>
            </a:b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Suppose there are </a:t>
            </a:r>
            <a:r>
              <a:rPr lang="en-US" sz="2800" i="1" dirty="0">
                <a:solidFill>
                  <a:srgbClr val="660066"/>
                </a:solidFill>
              </a:rPr>
              <a:t>K </a:t>
            </a:r>
            <a:r>
              <a:rPr lang="en-US" sz="2800" dirty="0">
                <a:solidFill>
                  <a:srgbClr val="660066"/>
                </a:solidFill>
              </a:rPr>
              <a:t>Different Categories for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Need </a:t>
            </a:r>
            <a:r>
              <a:rPr lang="en-US" sz="2800" i="1" dirty="0">
                <a:solidFill>
                  <a:srgbClr val="660066"/>
                </a:solidFill>
              </a:rPr>
              <a:t>K-1 </a:t>
            </a:r>
            <a:r>
              <a:rPr lang="en-US" sz="2800" dirty="0">
                <a:solidFill>
                  <a:srgbClr val="660066"/>
                </a:solidFill>
              </a:rPr>
              <a:t>Different Indicator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Category Not Included is Called the </a:t>
            </a:r>
            <a:r>
              <a:rPr lang="en-US" sz="2800" b="1" dirty="0">
                <a:solidFill>
                  <a:srgbClr val="660066"/>
                </a:solidFill>
              </a:rPr>
              <a:t>Reference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Intercept (Constant Term) Is the Mean of Reference Category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Categorical Predictors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507372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Suppose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has 4 Different Levels (A, B, C, D)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Create 3 Binary Indicator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40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Full Model Involves All Three Variables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Individual t-Tests for A, B, D Are Testing Difference in Mean of Y Compared to the Reference Category C (When </a:t>
            </a:r>
            <a:r>
              <a:rPr lang="en-US" sz="2800" i="1" dirty="0">
                <a:solidFill>
                  <a:srgbClr val="660066"/>
                </a:solidFill>
              </a:rPr>
              <a:t>A=B=D=0)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530394-0EEE-8AFE-C941-1E36E95D6EC4}"/>
                  </a:ext>
                </a:extLst>
              </p:cNvPr>
              <p:cNvSpPr txBox="1"/>
              <p:nvPr/>
            </p:nvSpPr>
            <p:spPr>
              <a:xfrm>
                <a:off x="1352550" y="3581400"/>
                <a:ext cx="25908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530394-0EEE-8AFE-C941-1E36E95D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3581400"/>
                <a:ext cx="25908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030D9-97F0-E8FC-0A3F-733CE42F8AC4}"/>
                  </a:ext>
                </a:extLst>
              </p:cNvPr>
              <p:cNvSpPr txBox="1"/>
              <p:nvPr/>
            </p:nvSpPr>
            <p:spPr>
              <a:xfrm>
                <a:off x="4487141" y="3588327"/>
                <a:ext cx="25908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A030D9-97F0-E8FC-0A3F-733CE42F8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41" y="3588327"/>
                <a:ext cx="25908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A82AA-CA8D-2E22-0F47-D6B15AC16FF9}"/>
                  </a:ext>
                </a:extLst>
              </p:cNvPr>
              <p:cNvSpPr txBox="1"/>
              <p:nvPr/>
            </p:nvSpPr>
            <p:spPr>
              <a:xfrm>
                <a:off x="7621732" y="3555424"/>
                <a:ext cx="25908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5A82AA-CA8D-2E22-0F47-D6B15AC1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732" y="3555424"/>
                <a:ext cx="25908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/>
              <p:nvPr/>
            </p:nvSpPr>
            <p:spPr>
              <a:xfrm>
                <a:off x="3496541" y="518849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F8A22D-99A6-30DA-C087-04650112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541" y="518849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l="-4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Birth Weight of Baby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</a:t>
            </a:r>
            <a:r>
              <a:rPr lang="en-US" sz="2800" b="1" dirty="0" err="1">
                <a:solidFill>
                  <a:srgbClr val="660066"/>
                </a:solidFill>
              </a:rPr>
              <a:t>Ncbirths</a:t>
            </a:r>
            <a:r>
              <a:rPr lang="en-US" sz="2800" dirty="0">
                <a:solidFill>
                  <a:srgbClr val="660066"/>
                </a:solidFill>
              </a:rPr>
              <a:t> in </a:t>
            </a:r>
            <a:r>
              <a:rPr lang="en-US" sz="2800" b="1" dirty="0">
                <a:solidFill>
                  <a:srgbClr val="660066"/>
                </a:solidFill>
              </a:rPr>
              <a:t>Stat2Data</a:t>
            </a:r>
            <a:r>
              <a:rPr lang="en-US" sz="2800" dirty="0">
                <a:solidFill>
                  <a:srgbClr val="660066"/>
                </a:solidFill>
              </a:rPr>
              <a:t>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 Variable: </a:t>
            </a:r>
            <a:r>
              <a:rPr lang="en-US" sz="2800" i="1" dirty="0" err="1">
                <a:solidFill>
                  <a:srgbClr val="660066"/>
                </a:solidFill>
              </a:rPr>
              <a:t>BirthWeightOz</a:t>
            </a:r>
            <a:r>
              <a:rPr lang="en-US" sz="2800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= Birth Weight in Ounces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Weeks = </a:t>
            </a:r>
            <a:r>
              <a:rPr lang="en-US" sz="2800" dirty="0">
                <a:solidFill>
                  <a:srgbClr val="660066"/>
                </a:solidFill>
              </a:rPr>
              <a:t>Completed Weeks of Gestation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Plural</a:t>
            </a:r>
            <a:r>
              <a:rPr lang="en-US" sz="2800" dirty="0">
                <a:solidFill>
                  <a:srgbClr val="660066"/>
                </a:solidFill>
              </a:rPr>
              <a:t> = {1 = Single, 2=Twins, 3=Triplets}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MomRace</a:t>
            </a:r>
            <a:r>
              <a:rPr lang="en-US" sz="2800" i="1" dirty="0">
                <a:solidFill>
                  <a:srgbClr val="660066"/>
                </a:solidFill>
              </a:rPr>
              <a:t> = </a:t>
            </a:r>
            <a:r>
              <a:rPr lang="en-US" sz="2800" dirty="0">
                <a:solidFill>
                  <a:srgbClr val="660066"/>
                </a:solidFill>
              </a:rPr>
              <a:t>{Black, Hispanic, Other, White}</a:t>
            </a:r>
            <a:endParaRPr lang="en-US" sz="2800" i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18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Models Based Off Mom’s 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 in Weeks Variable to See Impact 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Add in Plural Variable to See Impact 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Stepwise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96990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Devanagari</vt:lpstr>
      <vt:lpstr>Arial</vt:lpstr>
      <vt:lpstr>Calibri</vt:lpstr>
      <vt:lpstr>Calibri Light</vt:lpstr>
      <vt:lpstr>Cambria Math</vt:lpstr>
      <vt:lpstr>Office Theme</vt:lpstr>
      <vt:lpstr>Coding Categorical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2023-10-24T01:33:59Z</dcterms:modified>
</cp:coreProperties>
</file>