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3" r:id="rId3"/>
    <p:sldId id="389" r:id="rId4"/>
    <p:sldId id="417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4" r:id="rId15"/>
    <p:sldId id="433" r:id="rId16"/>
    <p:sldId id="358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541" autoAdjust="0"/>
  </p:normalViewPr>
  <p:slideViewPr>
    <p:cSldViewPr>
      <p:cViewPr varScale="1">
        <p:scale>
          <a:sx n="92" d="100"/>
          <a:sy n="92" d="100"/>
        </p:scale>
        <p:origin x="61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1209"/>
            <a:ext cx="5394326" cy="64054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One-Way ANOVA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5.1 – 5.4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5. 27, 37-38, 40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22 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Visual of Relationship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Calculate </a:t>
            </a:r>
            <a:r>
              <a:rPr lang="en-US" sz="2800" dirty="0" err="1">
                <a:solidFill>
                  <a:srgbClr val="660066"/>
                </a:solidFill>
              </a:rPr>
              <a:t>SSTotal</a:t>
            </a:r>
            <a:r>
              <a:rPr lang="en-US" sz="2800" dirty="0">
                <a:solidFill>
                  <a:srgbClr val="660066"/>
                </a:solidFill>
              </a:rPr>
              <a:t>, SSE, </a:t>
            </a:r>
            <a:r>
              <a:rPr lang="en-US" sz="2800" dirty="0" err="1">
                <a:solidFill>
                  <a:srgbClr val="660066"/>
                </a:solidFill>
              </a:rPr>
              <a:t>SSGroups</a:t>
            </a:r>
            <a:endParaRPr lang="en-US" sz="2800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F-test Using </a:t>
            </a:r>
            <a:r>
              <a:rPr lang="en-US" sz="2800" b="1" i="1" dirty="0" err="1">
                <a:solidFill>
                  <a:srgbClr val="660066"/>
                </a:solidFill>
              </a:rPr>
              <a:t>aov</a:t>
            </a:r>
            <a:r>
              <a:rPr lang="en-US" sz="2800" b="1" i="1" dirty="0">
                <a:solidFill>
                  <a:srgbClr val="660066"/>
                </a:solidFill>
              </a:rPr>
              <a:t>() </a:t>
            </a:r>
            <a:r>
              <a:rPr lang="en-US" sz="2800" i="1" dirty="0">
                <a:solidFill>
                  <a:srgbClr val="660066"/>
                </a:solidFill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 Results (P-value = 0.395)</a:t>
            </a:r>
          </a:p>
        </p:txBody>
      </p:sp>
    </p:spTree>
    <p:extLst>
      <p:ext uri="{BB962C8B-B14F-4D97-AF65-F5344CB8AC3E}">
        <p14:creationId xmlns:p14="http://schemas.microsoft.com/office/powerpoint/2010/main" val="121435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Alternate ANOVA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ANOVA (Effects)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Mean for Group </a:t>
                </a:r>
                <a:r>
                  <a:rPr lang="en-US" sz="2800" dirty="0" err="1">
                    <a:solidFill>
                      <a:srgbClr val="660066"/>
                    </a:solidFill>
                  </a:rPr>
                  <a:t>i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Estimation of Parameters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CCB0F5-0321-792F-3DF2-69A5B2720839}"/>
                  </a:ext>
                </a:extLst>
              </p:cNvPr>
              <p:cNvSpPr txBox="1"/>
              <p:nvPr/>
            </p:nvSpPr>
            <p:spPr>
              <a:xfrm>
                <a:off x="4038600" y="2576899"/>
                <a:ext cx="33389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CCB0F5-0321-792F-3DF2-69A5B2720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76899"/>
                <a:ext cx="333894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2CA786B-E8B3-EE7B-88FB-CE9394490820}"/>
              </a:ext>
            </a:extLst>
          </p:cNvPr>
          <p:cNvSpPr txBox="1"/>
          <p:nvPr/>
        </p:nvSpPr>
        <p:spPr>
          <a:xfrm>
            <a:off x="4100945" y="3259113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Overall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F99CD-0883-A202-0D67-2D32D7271C99}"/>
                  </a:ext>
                </a:extLst>
              </p:cNvPr>
              <p:cNvSpPr txBox="1"/>
              <p:nvPr/>
            </p:nvSpPr>
            <p:spPr>
              <a:xfrm>
                <a:off x="6687849" y="3168583"/>
                <a:ext cx="4000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660066"/>
                  </a:solidFill>
                </a:endParaRPr>
              </a:p>
              <a:p>
                <a:r>
                  <a:rPr lang="en-US" dirty="0">
                    <a:solidFill>
                      <a:srgbClr val="660066"/>
                    </a:solidFill>
                  </a:rPr>
                  <a:t>Independent and Identically Distributed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F99CD-0883-A202-0D67-2D32D7271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49" y="3168583"/>
                <a:ext cx="4000500" cy="646331"/>
              </a:xfrm>
              <a:prstGeom prst="rect">
                <a:avLst/>
              </a:prstGeom>
              <a:blipFill>
                <a:blip r:embed="rId5"/>
                <a:stretch>
                  <a:fillRect l="-122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EEF0C-F20E-78F8-4BD6-B170935BD694}"/>
              </a:ext>
            </a:extLst>
          </p:cNvPr>
          <p:cNvCxnSpPr>
            <a:cxnSpLocks/>
          </p:cNvCxnSpPr>
          <p:nvPr/>
        </p:nvCxnSpPr>
        <p:spPr>
          <a:xfrm flipV="1">
            <a:off x="4875501" y="3131799"/>
            <a:ext cx="229899" cy="200572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8DAE1D-A8A1-3E6A-3A7F-F22D38F8F35B}"/>
              </a:ext>
            </a:extLst>
          </p:cNvPr>
          <p:cNvCxnSpPr>
            <a:cxnSpLocks/>
          </p:cNvCxnSpPr>
          <p:nvPr/>
        </p:nvCxnSpPr>
        <p:spPr>
          <a:xfrm flipH="1" flipV="1">
            <a:off x="7165398" y="3018668"/>
            <a:ext cx="834303" cy="299831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14B8B8-788A-11FF-B27E-96F4043E3398}"/>
              </a:ext>
            </a:extLst>
          </p:cNvPr>
          <p:cNvCxnSpPr>
            <a:cxnSpLocks/>
          </p:cNvCxnSpPr>
          <p:nvPr/>
        </p:nvCxnSpPr>
        <p:spPr>
          <a:xfrm flipV="1">
            <a:off x="5942301" y="3107342"/>
            <a:ext cx="153699" cy="233401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D0F87E-F08F-4236-1F1C-745A90B764A9}"/>
              </a:ext>
            </a:extLst>
          </p:cNvPr>
          <p:cNvSpPr txBox="1"/>
          <p:nvPr/>
        </p:nvSpPr>
        <p:spPr>
          <a:xfrm>
            <a:off x="5264294" y="33184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Effect for</a:t>
            </a:r>
          </a:p>
          <a:p>
            <a:r>
              <a:rPr lang="en-US" dirty="0">
                <a:solidFill>
                  <a:srgbClr val="660066"/>
                </a:solidFill>
              </a:rPr>
              <a:t>Group #i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379762-8ABE-D31A-1D58-688EE5A1EF5E}"/>
                  </a:ext>
                </a:extLst>
              </p:cNvPr>
              <p:cNvSpPr txBox="1"/>
              <p:nvPr/>
            </p:nvSpPr>
            <p:spPr>
              <a:xfrm>
                <a:off x="4166321" y="4107037"/>
                <a:ext cx="33389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379762-8ABE-D31A-1D58-688EE5A1E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321" y="4107037"/>
                <a:ext cx="333894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45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Alternate ANOVA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43107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Before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Now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Some</m:t>
                        </m:r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These Hypotheses are Equivalent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43107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15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Recall Data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Estimate of Grand Mean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0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Estimates of Effects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0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=72−75=−3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0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=87−75=12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0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=68−75=−7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0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=73−75=−2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F4C0D56-EC32-605E-D855-20104E9B19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942226"/>
                  </p:ext>
                </p:extLst>
              </p:nvPr>
            </p:nvGraphicFramePr>
            <p:xfrm>
              <a:off x="7315200" y="2435538"/>
              <a:ext cx="32004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085179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00246754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12907207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6913343"/>
                        </a:ext>
                      </a:extLst>
                    </a:gridCol>
                  </a:tblGrid>
                  <a:tr h="3320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𝑬𝒙𝒂𝒎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033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17.89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046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13.93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13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23.24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2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15.68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34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660066"/>
                              </a:solidFill>
                            </a:rPr>
                            <a:t>Overall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18.11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89933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F4C0D56-EC32-605E-D855-20104E9B19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942226"/>
                  </p:ext>
                </p:extLst>
              </p:nvPr>
            </p:nvGraphicFramePr>
            <p:xfrm>
              <a:off x="7315200" y="2435538"/>
              <a:ext cx="32004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085179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00246754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12907207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691334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33" t="-1667" r="-252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1600" t="-1667" r="-2024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1600" t="-1667" r="-1024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1600" t="-1667" r="-2400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033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17.89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046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13.93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13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23.24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2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15.68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34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660066"/>
                              </a:solidFill>
                            </a:rPr>
                            <a:t>Overall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1600" t="-500000" r="-2024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1600" t="-500000" r="-1024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1600" t="-500000" r="-240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9933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83F69F8-A515-FDD6-C9BD-23111854B114}"/>
              </a:ext>
            </a:extLst>
          </p:cNvPr>
          <p:cNvSpPr/>
          <p:nvPr/>
        </p:nvSpPr>
        <p:spPr>
          <a:xfrm>
            <a:off x="6248400" y="4876800"/>
            <a:ext cx="457200" cy="1676400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E2A5BD-7D9D-D29D-E279-0E53266E1491}"/>
                  </a:ext>
                </a:extLst>
              </p:cNvPr>
              <p:cNvSpPr txBox="1"/>
              <p:nvPr/>
            </p:nvSpPr>
            <p:spPr>
              <a:xfrm>
                <a:off x="6553200" y="5414056"/>
                <a:ext cx="2057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E2A5BD-7D9D-D29D-E279-0E53266E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414056"/>
                <a:ext cx="205740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47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22 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153233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Plots of Residuals from ANOVA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Examine Standard Deviations of the Different Exams</a:t>
            </a:r>
          </a:p>
        </p:txBody>
      </p:sp>
    </p:spTree>
    <p:extLst>
      <p:ext uri="{BB962C8B-B14F-4D97-AF65-F5344CB8AC3E}">
        <p14:creationId xmlns:p14="http://schemas.microsoft.com/office/powerpoint/2010/main" val="371100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Conditions for 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Recall: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Zero Mean: </a:t>
            </a:r>
            <a:r>
              <a:rPr lang="en-US" sz="2800" dirty="0">
                <a:solidFill>
                  <a:srgbClr val="660066"/>
                </a:solidFill>
              </a:rPr>
              <a:t>Always Holds for Sample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Constant Variance: </a:t>
            </a:r>
            <a:r>
              <a:rPr lang="en-US" sz="2800" dirty="0">
                <a:solidFill>
                  <a:srgbClr val="660066"/>
                </a:solidFill>
              </a:rPr>
              <a:t>Compare Standard Deviations of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Normality: </a:t>
            </a:r>
            <a:r>
              <a:rPr lang="en-US" sz="2800" dirty="0">
                <a:solidFill>
                  <a:srgbClr val="660066"/>
                </a:solidFill>
              </a:rPr>
              <a:t>Histogram or QQ Plot of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Independence &amp; Randomness:</a:t>
            </a:r>
            <a:r>
              <a:rPr lang="en-US" sz="2800" b="1" i="1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Details About the Data Collection</a:t>
            </a:r>
            <a:endParaRPr lang="en-US" sz="2800" b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CC77D-89C7-3929-D781-658CD0EE25CC}"/>
                  </a:ext>
                </a:extLst>
              </p:cNvPr>
              <p:cNvSpPr txBox="1"/>
              <p:nvPr/>
            </p:nvSpPr>
            <p:spPr>
              <a:xfrm>
                <a:off x="3733800" y="2286000"/>
                <a:ext cx="4000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2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CC77D-89C7-3929-D781-658CD0EE2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86000"/>
                <a:ext cx="40005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055AF-B6EE-D8C9-2174-1069F01F97E6}"/>
                  </a:ext>
                </a:extLst>
              </p:cNvPr>
              <p:cNvSpPr txBox="1"/>
              <p:nvPr/>
            </p:nvSpPr>
            <p:spPr>
              <a:xfrm>
                <a:off x="4724400" y="2286000"/>
                <a:ext cx="7949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𝑖𝑖𝑑</m:t>
                      </m:r>
                    </m:oMath>
                  </m:oMathPara>
                </a14:m>
                <a:endParaRPr lang="en-US" sz="16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055AF-B6EE-D8C9-2174-1069F01F9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286000"/>
                <a:ext cx="79490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64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Usage of ANOVA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Numerical Response Variable (</a:t>
            </a:r>
            <a:r>
              <a:rPr lang="en-US" sz="2800" i="1" dirty="0">
                <a:solidFill>
                  <a:srgbClr val="660066"/>
                </a:solidFill>
              </a:rPr>
              <a:t>Y</a:t>
            </a:r>
            <a:r>
              <a:rPr lang="en-US" sz="2800" dirty="0">
                <a:solidFill>
                  <a:srgbClr val="660066"/>
                </a:solidFill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Categorical Predictor Variable (</a:t>
            </a:r>
            <a:r>
              <a:rPr lang="en-US" sz="2800" i="1" dirty="0">
                <a:solidFill>
                  <a:srgbClr val="660066"/>
                </a:solidFill>
              </a:rPr>
              <a:t>X)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Questions to Answer: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Do different groups have different means?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How different are the means across groups?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One-Way ANOVA Implies There is One Predictor Variable</a:t>
            </a:r>
          </a:p>
        </p:txBody>
      </p:sp>
    </p:spTree>
    <p:extLst>
      <p:ext uri="{BB962C8B-B14F-4D97-AF65-F5344CB8AC3E}">
        <p14:creationId xmlns:p14="http://schemas.microsoft.com/office/powerpoint/2010/main" val="212725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Data: Samples from Different Groups (</a:t>
            </a:r>
            <a:r>
              <a:rPr lang="en-US" sz="2800" i="1" dirty="0">
                <a:solidFill>
                  <a:srgbClr val="660066"/>
                </a:solidFill>
              </a:rPr>
              <a:t>K = # of Groups)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Summary 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Test Hypotheses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3C9C767-0014-A159-5627-CC1E72A35B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931048"/>
                  </p:ext>
                </p:extLst>
              </p:nvPr>
            </p:nvGraphicFramePr>
            <p:xfrm>
              <a:off x="4495800" y="3352800"/>
              <a:ext cx="32004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085179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00246754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12907207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6913343"/>
                        </a:ext>
                      </a:extLst>
                    </a:gridCol>
                  </a:tblGrid>
                  <a:tr h="3320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𝑮𝒓𝒐𝒖𝒑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033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046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13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2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34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660066"/>
                              </a:solidFill>
                            </a:rPr>
                            <a:t>Overall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89933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3C9C767-0014-A159-5627-CC1E72A35B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931048"/>
                  </p:ext>
                </p:extLst>
              </p:nvPr>
            </p:nvGraphicFramePr>
            <p:xfrm>
              <a:off x="4495800" y="3352800"/>
              <a:ext cx="32004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085179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00246754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12907207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691334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7" t="-3333" r="-252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3333" r="-2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3333" r="-1016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3333" r="-1600" b="-5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033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101639" r="-2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101639" r="-1016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101639" r="-160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046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201639" r="-2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201639" r="-1016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201639" r="-160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13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2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401639" r="-2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401639" r="-1016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401639" r="-160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34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660066"/>
                              </a:solidFill>
                            </a:rPr>
                            <a:t>Overall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501639" r="-2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501639" r="-1016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501639" r="-160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9933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9C1DE6-EE77-73EF-B1B5-F836872F978C}"/>
                  </a:ext>
                </a:extLst>
              </p:cNvPr>
              <p:cNvSpPr txBox="1"/>
              <p:nvPr/>
            </p:nvSpPr>
            <p:spPr>
              <a:xfrm>
                <a:off x="2895600" y="6148731"/>
                <a:ext cx="7540336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vs.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9C1DE6-EE77-73EF-B1B5-F836872F9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48731"/>
                <a:ext cx="7540336" cy="491417"/>
              </a:xfrm>
              <a:prstGeom prst="rect">
                <a:avLst/>
              </a:prstGeom>
              <a:blipFill>
                <a:blip r:embed="rId4"/>
                <a:stretch>
                  <a:fillRect l="-162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There are Four Different Exams (1, 2, 3, 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There are Five Students (Barb, Betsy, Bill, Bob, Bud)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Each Student Takes All Four Exams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</a:t>
            </a:r>
            <a:r>
              <a:rPr lang="en-US" sz="2800" i="1" dirty="0">
                <a:solidFill>
                  <a:srgbClr val="660066"/>
                </a:solidFill>
              </a:rPr>
              <a:t> Is there a significant difference in the average grade among the </a:t>
            </a:r>
            <a:r>
              <a:rPr lang="en-US" sz="2800" i="1">
                <a:solidFill>
                  <a:srgbClr val="660066"/>
                </a:solidFill>
              </a:rPr>
              <a:t>four different exams?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1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22 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Inspect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Calculate Various Summary Statistics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 </a:t>
            </a:r>
            <a:r>
              <a:rPr lang="en-US" sz="2800" b="1" i="1" dirty="0" err="1">
                <a:solidFill>
                  <a:srgbClr val="660066"/>
                </a:solidFill>
              </a:rPr>
              <a:t>tapply</a:t>
            </a:r>
            <a:r>
              <a:rPr lang="en-US" sz="2800" b="1" i="1" dirty="0">
                <a:solidFill>
                  <a:srgbClr val="660066"/>
                </a:solidFill>
              </a:rPr>
              <a:t>()</a:t>
            </a:r>
            <a:r>
              <a:rPr lang="en-US" sz="2800" b="1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Visual of Relationship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Boxplot of Grades by Group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Plot Mean Grade by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Differences due to random chance?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ECFE46-F4E3-8B7F-648C-B607FC5EC1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163041"/>
                  </p:ext>
                </p:extLst>
              </p:nvPr>
            </p:nvGraphicFramePr>
            <p:xfrm>
              <a:off x="7543800" y="2195949"/>
              <a:ext cx="32004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085179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00246754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12907207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6913343"/>
                        </a:ext>
                      </a:extLst>
                    </a:gridCol>
                  </a:tblGrid>
                  <a:tr h="3320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𝑬𝒙𝒂𝒎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033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17.89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046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13.93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13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23.24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2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15.68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34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660066"/>
                              </a:solidFill>
                            </a:rPr>
                            <a:t>Overall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18.11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89933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ECFE46-F4E3-8B7F-648C-B607FC5EC1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163041"/>
                  </p:ext>
                </p:extLst>
              </p:nvPr>
            </p:nvGraphicFramePr>
            <p:xfrm>
              <a:off x="7543800" y="2195949"/>
              <a:ext cx="32004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085179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00246754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12907207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691334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7" t="-1667" r="-252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1667" r="-200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1667" r="-1016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1667" r="-1600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033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17.89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046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13.93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13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23.24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2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15.68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34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660066"/>
                              </a:solidFill>
                            </a:rPr>
                            <a:t>Overall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500000" r="-2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500000" r="-1016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500000" r="-160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99335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79C2687-3CA6-1FA6-DB23-BE53B1894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00" y="4611151"/>
            <a:ext cx="3619500" cy="20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1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395434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ANOVA (Means)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𝐴𝑙𝑙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𝐴𝑟𝑒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𝐸𝑞𝑢𝑎𝑙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    (overall mean)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𝑆𝑜𝑚𝑒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          (group mean)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39543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CCB0F5-0321-792F-3DF2-69A5B2720839}"/>
                  </a:ext>
                </a:extLst>
              </p:cNvPr>
              <p:cNvSpPr txBox="1"/>
              <p:nvPr/>
            </p:nvSpPr>
            <p:spPr>
              <a:xfrm>
                <a:off x="4509655" y="2630269"/>
                <a:ext cx="2438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CCB0F5-0321-792F-3DF2-69A5B2720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655" y="2630269"/>
                <a:ext cx="24384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2CA786B-E8B3-EE7B-88FB-CE9394490820}"/>
              </a:ext>
            </a:extLst>
          </p:cNvPr>
          <p:cNvSpPr txBox="1"/>
          <p:nvPr/>
        </p:nvSpPr>
        <p:spPr>
          <a:xfrm>
            <a:off x="4343400" y="3429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Mean for Group #i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F99CD-0883-A202-0D67-2D32D7271C99}"/>
                  </a:ext>
                </a:extLst>
              </p:cNvPr>
              <p:cNvSpPr txBox="1"/>
              <p:nvPr/>
            </p:nvSpPr>
            <p:spPr>
              <a:xfrm>
                <a:off x="6248400" y="3405633"/>
                <a:ext cx="4000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660066"/>
                  </a:solidFill>
                </a:endParaRPr>
              </a:p>
              <a:p>
                <a:r>
                  <a:rPr lang="en-US" dirty="0">
                    <a:solidFill>
                      <a:srgbClr val="660066"/>
                    </a:solidFill>
                  </a:rPr>
                  <a:t>Independent and Identically Distributed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F99CD-0883-A202-0D67-2D32D7271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05633"/>
                <a:ext cx="4000500" cy="646331"/>
              </a:xfrm>
              <a:prstGeom prst="rect">
                <a:avLst/>
              </a:prstGeom>
              <a:blipFill>
                <a:blip r:embed="rId5"/>
                <a:stretch>
                  <a:fillRect l="-122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EEF0C-F20E-78F8-4BD6-B170935BD694}"/>
              </a:ext>
            </a:extLst>
          </p:cNvPr>
          <p:cNvCxnSpPr/>
          <p:nvPr/>
        </p:nvCxnSpPr>
        <p:spPr>
          <a:xfrm flipV="1">
            <a:off x="5181600" y="3200400"/>
            <a:ext cx="381000" cy="30480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8DAE1D-A8A1-3E6A-3A7F-F22D38F8F35B}"/>
              </a:ext>
            </a:extLst>
          </p:cNvPr>
          <p:cNvCxnSpPr>
            <a:cxnSpLocks/>
          </p:cNvCxnSpPr>
          <p:nvPr/>
        </p:nvCxnSpPr>
        <p:spPr>
          <a:xfrm flipH="1" flipV="1">
            <a:off x="6818169" y="3127457"/>
            <a:ext cx="833003" cy="453944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41823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Making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Making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Question: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Do we do “significantly” better with separate means?</a:t>
                </a:r>
              </a:p>
              <a:p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4182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CCB0F5-0321-792F-3DF2-69A5B2720839}"/>
                  </a:ext>
                </a:extLst>
              </p:cNvPr>
              <p:cNvSpPr txBox="1"/>
              <p:nvPr/>
            </p:nvSpPr>
            <p:spPr>
              <a:xfrm>
                <a:off x="2438400" y="2819736"/>
                <a:ext cx="586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 for all groups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𝑟𝑒𝑠𝑖𝑑𝑢𝑎𝑙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CCB0F5-0321-792F-3DF2-69A5B2720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19736"/>
                <a:ext cx="5867400" cy="461665"/>
              </a:xfrm>
              <a:prstGeom prst="rect">
                <a:avLst/>
              </a:prstGeom>
              <a:blipFill>
                <a:blip r:embed="rId4"/>
                <a:stretch>
                  <a:fillRect l="-31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CB6BD-3136-BDED-37D2-2E888BE75FAB}"/>
                  </a:ext>
                </a:extLst>
              </p:cNvPr>
              <p:cNvSpPr txBox="1"/>
              <p:nvPr/>
            </p:nvSpPr>
            <p:spPr>
              <a:xfrm>
                <a:off x="2362200" y="4084428"/>
                <a:ext cx="586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for i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group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𝑟𝑒𝑠𝑖𝑑𝑢𝑎𝑙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CB6BD-3136-BDED-37D2-2E888BE75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084428"/>
                <a:ext cx="5867400" cy="461665"/>
              </a:xfrm>
              <a:prstGeom prst="rect">
                <a:avLst/>
              </a:prstGeom>
              <a:blipFill>
                <a:blip r:embed="rId5"/>
                <a:stretch>
                  <a:fillRect l="-3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/>
              <p:nvPr/>
            </p:nvSpPr>
            <p:spPr>
              <a:xfrm>
                <a:off x="2341418" y="5412403"/>
                <a:ext cx="723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𝑆𝑆𝑇𝑜𝑡𝑎𝑙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  vs.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18" y="5412403"/>
                <a:ext cx="7239000" cy="461665"/>
              </a:xfrm>
              <a:prstGeom prst="rect">
                <a:avLst/>
              </a:prstGeom>
              <a:blipFill>
                <a:blip r:embed="rId6"/>
                <a:stretch>
                  <a:fillRect l="-25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00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Partitioning Variability</a:t>
            </a: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/>
              <p:nvPr/>
            </p:nvSpPr>
            <p:spPr>
              <a:xfrm>
                <a:off x="3276600" y="3174924"/>
                <a:ext cx="533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174924"/>
                <a:ext cx="5334000" cy="461665"/>
              </a:xfrm>
              <a:prstGeom prst="rect">
                <a:avLst/>
              </a:prstGeom>
              <a:blipFill>
                <a:blip r:embed="rId3"/>
                <a:stretch>
                  <a:fillRect l="-102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BC157-3085-AE55-6453-E4E605271695}"/>
                  </a:ext>
                </a:extLst>
              </p:cNvPr>
              <p:cNvSpPr txBox="1"/>
              <p:nvPr/>
            </p:nvSpPr>
            <p:spPr>
              <a:xfrm>
                <a:off x="1981200" y="2744330"/>
                <a:ext cx="7239000" cy="461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𝑆𝑆𝑇𝑜𝑡𝑎𝑙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𝑆𝑆𝐺𝑟𝑜𝑢𝑝𝑠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SSE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BC157-3085-AE55-6453-E4E60527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744330"/>
                <a:ext cx="7239000" cy="461729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4B1A5D0-EB09-87A8-2984-51BF68B7E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4689309"/>
                  </p:ext>
                </p:extLst>
              </p:nvPr>
            </p:nvGraphicFramePr>
            <p:xfrm>
              <a:off x="3505200" y="4115368"/>
              <a:ext cx="7086600" cy="2437833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148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59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300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509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587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2499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7914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798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Groups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𝐺𝑟𝑜𝑢𝑝𝑠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𝐺𝑟𝑜𝑢𝑝𝑠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𝐺𝑟𝑜𝑢𝑝𝑠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43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Residual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𝑆𝑆𝐸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03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Total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4B1A5D0-EB09-87A8-2984-51BF68B7E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4689309"/>
                  </p:ext>
                </p:extLst>
              </p:nvPr>
            </p:nvGraphicFramePr>
            <p:xfrm>
              <a:off x="3505200" y="4115368"/>
              <a:ext cx="7086600" cy="2437833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148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59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300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509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587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2499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7914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798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Groups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8837" t="-126667" r="-658915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7248" t="-126667" r="-289908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6471" t="-126667" r="-165546" b="-16666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13298" t="-66500" r="-109574" b="-4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0100" t="-66500" r="-2488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43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Residual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8837" t="-250526" r="-658915" b="-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7248" t="-250526" r="-289908" b="-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6471" t="-250526" r="-165546" b="-8421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03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Total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8837" t="-469014" r="-658915" b="-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7248" t="-469014" r="-289908" b="-1267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226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3477619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ANOVA F-Test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Small P-value -&gt;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rgbClr val="660066"/>
                    </a:solidFill>
                  </a:rPr>
                  <a:t> </a:t>
                </a:r>
                <a:r>
                  <a:rPr lang="en-US" sz="2800" dirty="0">
                    <a:solidFill>
                      <a:srgbClr val="660066"/>
                    </a:solidFill>
                  </a:rPr>
                  <a:t>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-&gt; Significant Difference Among the Means of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 </a:t>
                </a:r>
                <a:r>
                  <a:rPr lang="en-US" sz="2800" dirty="0">
                    <a:solidFill>
                      <a:srgbClr val="660066"/>
                    </a:solidFill>
                  </a:rPr>
                  <a:t>Groups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Question: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What groups have significantly different means?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347761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89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750</Words>
  <Application>Microsoft Office PowerPoint</Application>
  <PresentationFormat>Widescreen</PresentationFormat>
  <Paragraphs>246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Devanagari</vt:lpstr>
      <vt:lpstr>Arial</vt:lpstr>
      <vt:lpstr>Calibri</vt:lpstr>
      <vt:lpstr>Calibri Light</vt:lpstr>
      <vt:lpstr>Cambria Math</vt:lpstr>
      <vt:lpstr>Times New Roman</vt:lpstr>
      <vt:lpstr>Office Theme</vt:lpstr>
      <vt:lpstr>One-Way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2023-11-22T20:58:35Z</dcterms:modified>
</cp:coreProperties>
</file>