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436" r:id="rId3"/>
    <p:sldId id="456" r:id="rId4"/>
    <p:sldId id="445" r:id="rId5"/>
    <p:sldId id="457" r:id="rId6"/>
    <p:sldId id="458" r:id="rId7"/>
    <p:sldId id="417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16"/>
    <a:srgbClr val="66006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19" autoAdjust="0"/>
  </p:normalViewPr>
  <p:slideViewPr>
    <p:cSldViewPr>
      <p:cViewPr>
        <p:scale>
          <a:sx n="72" d="100"/>
          <a:sy n="72" d="100"/>
        </p:scale>
        <p:origin x="1396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6.3 – 6.5, 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7.4 – 7.6, 8.7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6. 38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7. 34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Using One-Way ANOVA: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Significant Differences Between Exams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Significant Differences Between Students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Can we use </a:t>
            </a:r>
            <a:r>
              <a:rPr lang="en-US" sz="2800" b="1" i="1" dirty="0">
                <a:solidFill>
                  <a:srgbClr val="660066"/>
                </a:solidFill>
              </a:rPr>
              <a:t>both</a:t>
            </a:r>
            <a:r>
              <a:rPr lang="en-US" sz="2800" i="1" dirty="0">
                <a:solidFill>
                  <a:srgbClr val="660066"/>
                </a:solidFill>
              </a:rPr>
              <a:t> factors to explain variability in scores?</a:t>
            </a:r>
            <a:endParaRPr lang="en-US" sz="2800" dirty="0">
              <a:solidFill>
                <a:srgbClr val="660066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4E9309-4DD8-E692-C935-2DEAB6BE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667000"/>
            <a:ext cx="5295900" cy="1323439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#1: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#2: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#3: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C000"/>
                </a:solidFill>
              </a:rPr>
              <a:t>Exam #4: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6D05C27-A1B0-E6A3-C2C2-2AC3CDE0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5059"/>
            <a:ext cx="384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62   94   68   86   50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87   95   93   97   63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74   86   82   70   28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</a:rPr>
              <a:t> 77   89   73   79   47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DA57596-AB86-D76D-5C3D-9B83FC68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65920"/>
            <a:ext cx="3695700" cy="400110"/>
          </a:xfrm>
          <a:prstGeom prst="rect">
            <a:avLst/>
          </a:prstGeom>
          <a:solidFill>
            <a:srgbClr val="2D3A3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</a:rPr>
              <a:t>Barb   Betsy    Bill      Bob     Bud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EA1CED8-E55F-4E9A-4DF9-1FE5BD98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9510" y="2147010"/>
            <a:ext cx="1414326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rgbClr val="660066"/>
                </a:solidFill>
              </a:rPr>
              <a:t>Mean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72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87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68</a:t>
            </a:r>
          </a:p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73</a:t>
            </a:r>
          </a:p>
          <a:p>
            <a:pPr algn="ctr">
              <a:spcBef>
                <a:spcPts val="18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75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FEF0F7C-88AF-FEB5-AFA9-6B01166C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944" y="4001251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660066"/>
                </a:solidFill>
              </a:rPr>
              <a:t>Mean      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75   91   79   83   47</a:t>
            </a:r>
          </a:p>
        </p:txBody>
      </p:sp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Simple Block Design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84909" y="1999655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Simple Block Design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has two factors with exactly one observation in each combination of factors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Examine Effect of Different Treatments at Different Severities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 A (Treatments) has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I</a:t>
                </a:r>
                <a:r>
                  <a:rPr lang="en-US" sz="2800" dirty="0">
                    <a:solidFill>
                      <a:srgbClr val="660066"/>
                    </a:solidFill>
                  </a:rPr>
                  <a:t> Levels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Factor B (Severity) has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J</a:t>
                </a:r>
                <a:r>
                  <a:rPr lang="en-US" sz="2800" dirty="0">
                    <a:solidFill>
                      <a:srgbClr val="660066"/>
                    </a:solidFill>
                  </a:rPr>
                  <a:t> Levels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Size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 a Simple Block Design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What is the problem of this design?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1999655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Means Version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Effects Version (Additive)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CD043-74B0-524A-B34F-237C447926CA}"/>
                  </a:ext>
                </a:extLst>
              </p:cNvPr>
              <p:cNvSpPr txBox="1"/>
              <p:nvPr/>
            </p:nvSpPr>
            <p:spPr>
              <a:xfrm>
                <a:off x="708778" y="2871090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CD043-74B0-524A-B34F-237C4479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8" y="2871090"/>
                <a:ext cx="609442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/>
              <p:nvPr/>
            </p:nvSpPr>
            <p:spPr>
              <a:xfrm>
                <a:off x="7125486" y="2246316"/>
                <a:ext cx="45331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Treatment: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Block: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6" y="2246316"/>
                <a:ext cx="4533114" cy="954107"/>
              </a:xfrm>
              <a:prstGeom prst="rect">
                <a:avLst/>
              </a:prstGeom>
              <a:blipFill>
                <a:blip r:embed="rId4"/>
                <a:stretch>
                  <a:fillRect l="-282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/>
              <p:nvPr/>
            </p:nvSpPr>
            <p:spPr>
              <a:xfrm>
                <a:off x="1295400" y="4934562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934562"/>
                <a:ext cx="6094428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B3107-48B3-C106-8C5C-D1AC7316DA93}"/>
              </a:ext>
            </a:extLst>
          </p:cNvPr>
          <p:cNvCxnSpPr>
            <a:cxnSpLocks/>
          </p:cNvCxnSpPr>
          <p:nvPr/>
        </p:nvCxnSpPr>
        <p:spPr>
          <a:xfrm>
            <a:off x="3736353" y="3387597"/>
            <a:ext cx="226047" cy="270003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55753A-7082-B928-655A-BE2F6B2A9826}"/>
              </a:ext>
            </a:extLst>
          </p:cNvPr>
          <p:cNvSpPr txBox="1"/>
          <p:nvPr/>
        </p:nvSpPr>
        <p:spPr>
          <a:xfrm>
            <a:off x="3849376" y="3560058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Mean of </a:t>
            </a:r>
            <a:r>
              <a:rPr lang="en-US" sz="2400" i="1" dirty="0">
                <a:solidFill>
                  <a:srgbClr val="660066"/>
                </a:solidFill>
              </a:rPr>
              <a:t>Y</a:t>
            </a:r>
            <a:r>
              <a:rPr lang="en-US" sz="2400" dirty="0">
                <a:solidFill>
                  <a:srgbClr val="660066"/>
                </a:solidFill>
              </a:rPr>
              <a:t> for Treatment </a:t>
            </a:r>
            <a:r>
              <a:rPr lang="en-US" sz="2400" i="1" dirty="0" err="1">
                <a:solidFill>
                  <a:srgbClr val="660066"/>
                </a:solidFill>
              </a:rPr>
              <a:t>i</a:t>
            </a:r>
            <a:r>
              <a:rPr lang="en-US" sz="2400" dirty="0">
                <a:solidFill>
                  <a:srgbClr val="660066"/>
                </a:solidFill>
              </a:rPr>
              <a:t> and Block </a:t>
            </a:r>
            <a:r>
              <a:rPr lang="en-US" sz="2400" i="1" dirty="0">
                <a:solidFill>
                  <a:srgbClr val="660066"/>
                </a:solidFill>
              </a:rPr>
              <a:t>j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909B1-523C-A945-F0D9-21B7675230D2}"/>
              </a:ext>
            </a:extLst>
          </p:cNvPr>
          <p:cNvSpPr txBox="1"/>
          <p:nvPr/>
        </p:nvSpPr>
        <p:spPr>
          <a:xfrm>
            <a:off x="2411690" y="5580321"/>
            <a:ext cx="967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Grand</a:t>
            </a:r>
            <a:endParaRPr lang="en-US" sz="2400" i="1" dirty="0">
              <a:solidFill>
                <a:srgbClr val="660066"/>
              </a:solidFill>
            </a:endParaRPr>
          </a:p>
          <a:p>
            <a:r>
              <a:rPr lang="en-US" sz="2400" dirty="0">
                <a:solidFill>
                  <a:srgbClr val="660066"/>
                </a:solidFill>
              </a:rPr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DBE63-32FA-003F-B219-171169783DD7}"/>
              </a:ext>
            </a:extLst>
          </p:cNvPr>
          <p:cNvCxnSpPr>
            <a:cxnSpLocks/>
          </p:cNvCxnSpPr>
          <p:nvPr/>
        </p:nvCxnSpPr>
        <p:spPr>
          <a:xfrm flipH="1">
            <a:off x="3124200" y="5373159"/>
            <a:ext cx="374420" cy="270077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AC7678-8F5C-18E9-77AF-B6354D7653F8}"/>
              </a:ext>
            </a:extLst>
          </p:cNvPr>
          <p:cNvSpPr txBox="1"/>
          <p:nvPr/>
        </p:nvSpPr>
        <p:spPr>
          <a:xfrm>
            <a:off x="3048000" y="6337891"/>
            <a:ext cx="28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Effect of Treatment </a:t>
            </a:r>
            <a:r>
              <a:rPr lang="en-US" sz="2400" i="1" dirty="0" err="1">
                <a:solidFill>
                  <a:srgbClr val="660066"/>
                </a:solidFill>
              </a:rPr>
              <a:t>i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D771B-783C-8AF8-BC10-13183F714089}"/>
              </a:ext>
            </a:extLst>
          </p:cNvPr>
          <p:cNvSpPr txBox="1"/>
          <p:nvPr/>
        </p:nvSpPr>
        <p:spPr>
          <a:xfrm>
            <a:off x="8002326" y="4812239"/>
            <a:ext cx="262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Same Assumptions</a:t>
            </a:r>
          </a:p>
          <a:p>
            <a:r>
              <a:rPr lang="en-US" sz="2400" dirty="0">
                <a:solidFill>
                  <a:srgbClr val="660066"/>
                </a:solidFill>
              </a:rPr>
              <a:t>About Error 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492706-5669-8FA5-318F-66A103C6A49A}"/>
              </a:ext>
            </a:extLst>
          </p:cNvPr>
          <p:cNvCxnSpPr>
            <a:cxnSpLocks/>
          </p:cNvCxnSpPr>
          <p:nvPr/>
        </p:nvCxnSpPr>
        <p:spPr>
          <a:xfrm>
            <a:off x="4279229" y="5394549"/>
            <a:ext cx="0" cy="943342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F6507-C332-5473-4931-36B806814194}"/>
              </a:ext>
            </a:extLst>
          </p:cNvPr>
          <p:cNvCxnSpPr>
            <a:cxnSpLocks/>
          </p:cNvCxnSpPr>
          <p:nvPr/>
        </p:nvCxnSpPr>
        <p:spPr>
          <a:xfrm>
            <a:off x="5232170" y="5393859"/>
            <a:ext cx="559030" cy="39734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D1120E-314F-4C09-FCC3-EA3B64511064}"/>
              </a:ext>
            </a:extLst>
          </p:cNvPr>
          <p:cNvCxnSpPr>
            <a:cxnSpLocks/>
          </p:cNvCxnSpPr>
          <p:nvPr/>
        </p:nvCxnSpPr>
        <p:spPr>
          <a:xfrm>
            <a:off x="5935007" y="5203240"/>
            <a:ext cx="1995807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3EB89A-A863-D589-97FC-27751BA26E53}"/>
              </a:ext>
            </a:extLst>
          </p:cNvPr>
          <p:cNvSpPr txBox="1"/>
          <p:nvPr/>
        </p:nvSpPr>
        <p:spPr>
          <a:xfrm>
            <a:off x="5562600" y="5883852"/>
            <a:ext cx="231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Effect of Block </a:t>
            </a:r>
            <a:r>
              <a:rPr lang="en-US" sz="2400" i="1" dirty="0">
                <a:solidFill>
                  <a:srgbClr val="660066"/>
                </a:solidFill>
              </a:rPr>
              <a:t>j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Estimation of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/>
              <p:nvPr/>
            </p:nvSpPr>
            <p:spPr>
              <a:xfrm>
                <a:off x="6972300" y="2292960"/>
                <a:ext cx="45331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Factor A: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Factor B: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1,2, ⋯,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85570-3667-95EE-1300-9F2F65F35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2292960"/>
                <a:ext cx="4533114" cy="954107"/>
              </a:xfrm>
              <a:prstGeom prst="rect">
                <a:avLst/>
              </a:prstGeom>
              <a:blipFill>
                <a:blip r:embed="rId3"/>
                <a:stretch>
                  <a:fillRect l="-2826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/>
              <p:nvPr/>
            </p:nvSpPr>
            <p:spPr>
              <a:xfrm>
                <a:off x="1019274" y="2444414"/>
                <a:ext cx="6094428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FD6C0-FB4A-6598-019D-88E599CA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74" y="2444414"/>
                <a:ext cx="6094428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0FC5B2-CA21-DB11-3815-C49ED304D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895575"/>
                  </p:ext>
                </p:extLst>
              </p:nvPr>
            </p:nvGraphicFramePr>
            <p:xfrm>
              <a:off x="1231900" y="3690307"/>
              <a:ext cx="5740400" cy="23585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0200">
                      <a:extLst>
                        <a:ext uri="{9D8B030D-6E8A-4147-A177-3AD203B41FA5}">
                          <a16:colId xmlns:a16="http://schemas.microsoft.com/office/drawing/2014/main" val="358000042"/>
                        </a:ext>
                      </a:extLst>
                    </a:gridCol>
                    <a:gridCol w="2870200">
                      <a:extLst>
                        <a:ext uri="{9D8B030D-6E8A-4147-A177-3AD203B41FA5}">
                          <a16:colId xmlns:a16="http://schemas.microsoft.com/office/drawing/2014/main" val="15248863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Estimate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33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25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324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268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44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30FC5B2-CA21-DB11-3815-C49ED304D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895575"/>
                  </p:ext>
                </p:extLst>
              </p:nvPr>
            </p:nvGraphicFramePr>
            <p:xfrm>
              <a:off x="1231900" y="3690307"/>
              <a:ext cx="5740400" cy="23585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70200">
                      <a:extLst>
                        <a:ext uri="{9D8B030D-6E8A-4147-A177-3AD203B41FA5}">
                          <a16:colId xmlns:a16="http://schemas.microsoft.com/office/drawing/2014/main" val="358000042"/>
                        </a:ext>
                      </a:extLst>
                    </a:gridCol>
                    <a:gridCol w="2870200">
                      <a:extLst>
                        <a:ext uri="{9D8B030D-6E8A-4147-A177-3AD203B41FA5}">
                          <a16:colId xmlns:a16="http://schemas.microsoft.com/office/drawing/2014/main" val="15248863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Estimate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83324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110667" r="-1008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110667" r="-84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2825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207895" r="-10084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207895" r="-849" b="-2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324863"/>
                      </a:ext>
                    </a:extLst>
                  </a:tr>
                  <a:tr h="4866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292500" r="-10084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292500" r="-849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026832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" t="-382927" r="-10084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2" t="-382927" r="-84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447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449B71-5BC9-5129-01B9-8E04D1214342}"/>
                  </a:ext>
                </a:extLst>
              </p:cNvPr>
              <p:cNvSpPr txBox="1"/>
              <p:nvPr/>
            </p:nvSpPr>
            <p:spPr>
              <a:xfrm>
                <a:off x="7620000" y="4387739"/>
                <a:ext cx="3885414" cy="988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Group Means for A: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sz="2800" dirty="0"/>
                  <a:t>Group Means for B: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449B71-5BC9-5129-01B9-8E04D121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87739"/>
                <a:ext cx="3885414" cy="988797"/>
              </a:xfrm>
              <a:prstGeom prst="rect">
                <a:avLst/>
              </a:prstGeom>
              <a:blipFill>
                <a:blip r:embed="rId6"/>
                <a:stretch>
                  <a:fillRect l="-3140" t="-6173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Two-Way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 of Variation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/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4F179-F964-F53F-9457-B9C0D623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45512"/>
                <a:ext cx="60944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/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30096-6D04-CC07-538C-7FC1092C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808160"/>
                <a:ext cx="7961328" cy="937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/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5DCC68-4B85-AEB2-48B3-45C84522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69586"/>
                <a:ext cx="7961328" cy="937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/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09026D-B278-E4B4-8853-DB0C048F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7" y="4931012"/>
                <a:ext cx="7961328" cy="937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Diet Programs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660066"/>
                </a:solidFill>
              </a:rPr>
              <a:t>adf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Office PowerPoint</Application>
  <PresentationFormat>Widescreen</PresentationFormat>
  <Paragraphs>109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Two-Way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2023-11-22T20:58:42Z</dcterms:modified>
</cp:coreProperties>
</file>