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9" r:id="rId3"/>
    <p:sldId id="396" r:id="rId4"/>
    <p:sldId id="404" r:id="rId5"/>
    <p:sldId id="406" r:id="rId6"/>
    <p:sldId id="407" r:id="rId7"/>
    <p:sldId id="405" r:id="rId8"/>
    <p:sldId id="397" r:id="rId9"/>
    <p:sldId id="398" r:id="rId10"/>
    <p:sldId id="399" r:id="rId11"/>
    <p:sldId id="390" r:id="rId12"/>
    <p:sldId id="400" r:id="rId13"/>
    <p:sldId id="401" r:id="rId14"/>
    <p:sldId id="402" r:id="rId15"/>
    <p:sldId id="403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Techniqu</a:t>
            </a: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es for Choosing Predictors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4.2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4. 4-6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7472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</a:t>
            </a:r>
            <a:r>
              <a:rPr lang="en-US" sz="2800" b="1" dirty="0">
                <a:solidFill>
                  <a:srgbClr val="660066"/>
                </a:solidFill>
              </a:rPr>
              <a:t>Correlation</a:t>
            </a:r>
            <a:r>
              <a:rPr lang="en-US" sz="2800" dirty="0">
                <a:solidFill>
                  <a:srgbClr val="660066"/>
                </a:solidFill>
              </a:rPr>
              <a:t> between </a:t>
            </a:r>
            <a:r>
              <a:rPr lang="en-US" sz="2800" b="1" dirty="0">
                <a:solidFill>
                  <a:srgbClr val="660066"/>
                </a:solidFill>
              </a:rPr>
              <a:t>Lot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Size </a:t>
            </a:r>
            <a:r>
              <a:rPr lang="en-US" sz="2800" dirty="0">
                <a:solidFill>
                  <a:srgbClr val="660066"/>
                </a:solidFill>
              </a:rPr>
              <a:t>is relatively 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117AD-2BC4-673B-FF65-161D5E9D2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877434"/>
            <a:ext cx="4348880" cy="1529001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66433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 Set of Predictors Exhibits </a:t>
            </a:r>
            <a:r>
              <a:rPr lang="en-US" sz="2800" b="1" dirty="0">
                <a:solidFill>
                  <a:srgbClr val="660066"/>
                </a:solidFill>
              </a:rPr>
              <a:t>Multicollinearity</a:t>
            </a:r>
            <a:r>
              <a:rPr lang="en-US" sz="2800" dirty="0">
                <a:solidFill>
                  <a:srgbClr val="660066"/>
                </a:solidFill>
              </a:rPr>
              <a:t> when One or More of the Predictors is </a:t>
            </a:r>
            <a:r>
              <a:rPr lang="en-US" sz="2800" b="1" dirty="0">
                <a:solidFill>
                  <a:srgbClr val="660066"/>
                </a:solidFill>
              </a:rPr>
              <a:t>Strongly Correlated</a:t>
            </a:r>
            <a:r>
              <a:rPr lang="en-US" sz="2800" dirty="0">
                <a:solidFill>
                  <a:srgbClr val="660066"/>
                </a:solidFill>
              </a:rPr>
              <a:t> with Some Combination of the Other Predictors in the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According to Statology.org, Strong Correlation is Greater than 0.75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This is One Challenge in Dealing with Multiple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the One of the Predictors is </a:t>
            </a:r>
            <a:r>
              <a:rPr lang="en-US" sz="2800" b="1" dirty="0">
                <a:solidFill>
                  <a:srgbClr val="660066"/>
                </a:solidFill>
              </a:rPr>
              <a:t>Perfectly Correlated</a:t>
            </a:r>
            <a:r>
              <a:rPr lang="en-US" sz="2800" dirty="0">
                <a:solidFill>
                  <a:srgbClr val="660066"/>
                </a:solidFill>
              </a:rPr>
              <a:t> with Another Predictor, then There is </a:t>
            </a:r>
            <a:r>
              <a:rPr lang="en-US" sz="2800" b="1" dirty="0">
                <a:solidFill>
                  <a:srgbClr val="660066"/>
                </a:solidFill>
              </a:rPr>
              <a:t>No Unique Solution </a:t>
            </a:r>
            <a:r>
              <a:rPr lang="en-US" sz="2800" dirty="0">
                <a:solidFill>
                  <a:srgbClr val="660066"/>
                </a:solidFill>
              </a:rPr>
              <a:t>in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895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Individual t-Test Assesses How Much a Predictor Contributes to the Model </a:t>
            </a:r>
            <a:r>
              <a:rPr lang="en-US" sz="2800" b="1" dirty="0">
                <a:solidFill>
                  <a:srgbClr val="660066"/>
                </a:solidFill>
              </a:rPr>
              <a:t>After Accounting for the Other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When Two Predictor Variables are </a:t>
            </a:r>
            <a:r>
              <a:rPr lang="en-US" sz="2800" b="1" dirty="0">
                <a:solidFill>
                  <a:srgbClr val="660066"/>
                </a:solidFill>
              </a:rPr>
              <a:t>Individually Important </a:t>
            </a:r>
            <a:r>
              <a:rPr lang="en-US" sz="2800" dirty="0">
                <a:solidFill>
                  <a:srgbClr val="660066"/>
                </a:solidFill>
              </a:rPr>
              <a:t>but </a:t>
            </a:r>
            <a:r>
              <a:rPr lang="en-US" sz="2800" b="1" dirty="0">
                <a:solidFill>
                  <a:srgbClr val="660066"/>
                </a:solidFill>
              </a:rPr>
              <a:t>Highly Correlated</a:t>
            </a:r>
            <a:r>
              <a:rPr lang="en-US" sz="2800" dirty="0">
                <a:solidFill>
                  <a:srgbClr val="660066"/>
                </a:solidFill>
              </a:rPr>
              <a:t>, They Both </a:t>
            </a:r>
            <a:r>
              <a:rPr lang="en-US" sz="2800" b="1" dirty="0">
                <a:solidFill>
                  <a:srgbClr val="660066"/>
                </a:solidFill>
              </a:rPr>
              <a:t>Don’t</a:t>
            </a:r>
            <a:r>
              <a:rPr lang="en-US" sz="2800" dirty="0">
                <a:solidFill>
                  <a:srgbClr val="660066"/>
                </a:solidFill>
              </a:rPr>
              <a:t> Need to be in the Model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They are Both Included, </a:t>
            </a:r>
            <a:r>
              <a:rPr lang="en-US" sz="2800" b="1" dirty="0">
                <a:solidFill>
                  <a:srgbClr val="660066"/>
                </a:solidFill>
              </a:rPr>
              <a:t>R-Squared</a:t>
            </a:r>
            <a:r>
              <a:rPr lang="en-US" sz="2800" dirty="0">
                <a:solidFill>
                  <a:srgbClr val="660066"/>
                </a:solidFill>
              </a:rPr>
              <a:t> will be </a:t>
            </a:r>
            <a:r>
              <a:rPr lang="en-US" sz="2800" b="1" dirty="0">
                <a:solidFill>
                  <a:srgbClr val="660066"/>
                </a:solidFill>
              </a:rPr>
              <a:t>Moderately Improved</a:t>
            </a:r>
            <a:r>
              <a:rPr lang="en-US" sz="2800" dirty="0">
                <a:solidFill>
                  <a:srgbClr val="660066"/>
                </a:solidFill>
              </a:rPr>
              <a:t> and </a:t>
            </a:r>
            <a:r>
              <a:rPr lang="en-US" sz="2800" b="1" dirty="0">
                <a:solidFill>
                  <a:srgbClr val="660066"/>
                </a:solidFill>
              </a:rPr>
              <a:t>Adjusted R-Squared</a:t>
            </a:r>
            <a:r>
              <a:rPr lang="en-US" sz="2800" dirty="0">
                <a:solidFill>
                  <a:srgbClr val="660066"/>
                </a:solidFill>
              </a:rPr>
              <a:t> could Possibly Get </a:t>
            </a:r>
            <a:r>
              <a:rPr lang="en-US" sz="2800" b="1" dirty="0">
                <a:solidFill>
                  <a:srgbClr val="660066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170234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Detecting 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Correlation Matrix: </a:t>
            </a:r>
            <a:r>
              <a:rPr lang="en-US" sz="2800" dirty="0">
                <a:solidFill>
                  <a:srgbClr val="660066"/>
                </a:solidFill>
              </a:rPr>
              <a:t>Calculates the Correlation Between Every Pair of Predictor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Scatterplots: </a:t>
            </a:r>
            <a:r>
              <a:rPr lang="en-US" sz="2800" dirty="0">
                <a:solidFill>
                  <a:srgbClr val="660066"/>
                </a:solidFill>
              </a:rPr>
              <a:t>Create a Scatterplot for Every Pair of Predictor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Wouldn’t Know if We had a Predictor that Was Highly Associated with a Combination of Predictors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Example:</a:t>
            </a:r>
            <a:endParaRPr lang="en-US" sz="20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2A025-324B-6A0C-A132-CE794B5F5EEC}"/>
                  </a:ext>
                </a:extLst>
              </p:cNvPr>
              <p:cNvSpPr txBox="1"/>
              <p:nvPr/>
            </p:nvSpPr>
            <p:spPr>
              <a:xfrm>
                <a:off x="2133600" y="5711291"/>
                <a:ext cx="9144000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</m:e>
                      </m:acc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2A025-324B-6A0C-A132-CE794B5F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711291"/>
                <a:ext cx="9144000" cy="384144"/>
              </a:xfrm>
              <a:prstGeom prst="rect">
                <a:avLst/>
              </a:prstGeom>
              <a:blipFill>
                <a:blip r:embed="rId3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4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Detecting 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Linear Regressions Where Each Predictor Acts as a Response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R-Squared for Each of These Linear Regressions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Variance Inflation Factor: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Rule of Thumb: Bad VIF is Greater Than 5 (R-Squared &gt; 0.8)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F8FD50-678D-B3EE-11F9-539053392B45}"/>
                  </a:ext>
                </a:extLst>
              </p:cNvPr>
              <p:cNvSpPr txBox="1"/>
              <p:nvPr/>
            </p:nvSpPr>
            <p:spPr>
              <a:xfrm>
                <a:off x="1752600" y="4094686"/>
                <a:ext cx="9144000" cy="1015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F8FD50-678D-B3EE-11F9-539053392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94686"/>
                <a:ext cx="9144000" cy="1015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2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Handling 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1: Drop Some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Check to See if R-Squared Drops Drastically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Examine Effect on Residuals and Model Assumptions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2: Combine Some of the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Average or Sum of Groups of Predictors (Example: Survey)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3: Interpret Coefficients and t-Tests with Caution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4: Use Stepwise Algorithms (4.2) or Cross-Validation (4.3)</a:t>
            </a:r>
          </a:p>
        </p:txBody>
      </p:sp>
    </p:spTree>
    <p:extLst>
      <p:ext uri="{BB962C8B-B14F-4D97-AF65-F5344CB8AC3E}">
        <p14:creationId xmlns:p14="http://schemas.microsoft.com/office/powerpoint/2010/main" val="172317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92049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Consider the Linear Regression Model</a:t>
                </a:r>
                <a:br>
                  <a:rPr lang="en-US" sz="2800" dirty="0">
                    <a:solidFill>
                      <a:srgbClr val="660066"/>
                    </a:solidFill>
                  </a:rPr>
                </a:b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Full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Single Variable Model: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Empty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920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/>
              <p:nvPr/>
            </p:nvSpPr>
            <p:spPr>
              <a:xfrm>
                <a:off x="2743200" y="2667000"/>
                <a:ext cx="6019800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19800" cy="661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777E5A6-632B-A4F3-B6F2-BDC186C460A6}"/>
              </a:ext>
            </a:extLst>
          </p:cNvPr>
          <p:cNvSpPr/>
          <p:nvPr/>
        </p:nvSpPr>
        <p:spPr>
          <a:xfrm>
            <a:off x="6972300" y="3505200"/>
            <a:ext cx="800100" cy="3124200"/>
          </a:xfrm>
          <a:prstGeom prst="rightBrac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58090-1B7C-5990-5666-A7AA79EE5F1D}"/>
              </a:ext>
            </a:extLst>
          </p:cNvPr>
          <p:cNvSpPr txBox="1"/>
          <p:nvPr/>
        </p:nvSpPr>
        <p:spPr>
          <a:xfrm>
            <a:off x="7848600" y="483646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Which Model is Best?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0120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When There are a Few Predictors We Can Fit All Possible Models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Increases, the Number of Models in the Family 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Different Linear Regression Models in the Family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We Desire to Know What Predictors Need to Be Included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Bad Option: Fit Full Model and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Remove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Insignificant Predictors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012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Problem with Selecting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R-Squared </a:t>
            </a:r>
            <a:r>
              <a:rPr lang="en-US" sz="2800" b="1" dirty="0">
                <a:solidFill>
                  <a:srgbClr val="660066"/>
                </a:solidFill>
              </a:rPr>
              <a:t>Always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b="1" dirty="0">
                <a:solidFill>
                  <a:srgbClr val="660066"/>
                </a:solidFill>
              </a:rPr>
              <a:t>Increases</a:t>
            </a:r>
            <a:r>
              <a:rPr lang="en-US" sz="2800" dirty="0">
                <a:solidFill>
                  <a:srgbClr val="660066"/>
                </a:solidFill>
              </a:rPr>
              <a:t> as I Add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 of Regression Always Decreases as I Add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 Relationship Between a Predictor and the Response Variable Due to Chance or Is There an Actual Relationship?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Typically, There are Multiple Competing Models that Are All </a:t>
            </a:r>
            <a:r>
              <a:rPr lang="en-US" sz="2800" b="1" dirty="0">
                <a:solidFill>
                  <a:srgbClr val="660066"/>
                </a:solidFill>
              </a:rPr>
              <a:t>Similar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Ideally, We Want the </a:t>
            </a:r>
            <a:r>
              <a:rPr lang="en-US" sz="2800" b="1" dirty="0">
                <a:solidFill>
                  <a:srgbClr val="660066"/>
                </a:solidFill>
              </a:rPr>
              <a:t>Simplest</a:t>
            </a:r>
            <a:r>
              <a:rPr lang="en-US" sz="2800" dirty="0">
                <a:solidFill>
                  <a:srgbClr val="660066"/>
                </a:solidFill>
              </a:rPr>
              <a:t> Model that Explains the </a:t>
            </a:r>
            <a:r>
              <a:rPr lang="en-US" sz="2800" b="1" dirty="0">
                <a:solidFill>
                  <a:srgbClr val="660066"/>
                </a:solidFill>
              </a:rPr>
              <a:t>Variation in Y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Hypothetical Situation From Dataset with 100 Potential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1: </a:t>
            </a:r>
            <a:r>
              <a:rPr lang="en-US" sz="2800" i="1" dirty="0">
                <a:solidFill>
                  <a:srgbClr val="660066"/>
                </a:solidFill>
              </a:rPr>
              <a:t>k=100, R-Squared = 0.90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2: </a:t>
            </a:r>
            <a:r>
              <a:rPr lang="en-US" sz="2800" i="1" dirty="0">
                <a:solidFill>
                  <a:srgbClr val="660066"/>
                </a:solidFill>
              </a:rPr>
              <a:t>k=1, R-Squared = 0.89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Which of These Two Models is Better?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Goal: Find the “Best” Model, but Combat “Overfitting”</a:t>
            </a:r>
          </a:p>
        </p:txBody>
      </p:sp>
    </p:spTree>
    <p:extLst>
      <p:ext uri="{BB962C8B-B14F-4D97-AF65-F5344CB8AC3E}">
        <p14:creationId xmlns:p14="http://schemas.microsoft.com/office/powerpoint/2010/main" val="5489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Computers are Fast = We Can Fit All Possible Models Most of the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Good to Start By Removing </a:t>
            </a:r>
            <a:r>
              <a:rPr lang="en-US" sz="2800" b="1" dirty="0">
                <a:solidFill>
                  <a:srgbClr val="660066"/>
                </a:solidFill>
              </a:rPr>
              <a:t>Unimportant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Correlated</a:t>
            </a:r>
            <a:r>
              <a:rPr lang="en-US" sz="2800" dirty="0">
                <a:solidFill>
                  <a:srgbClr val="660066"/>
                </a:solidFill>
              </a:rPr>
              <a:t>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Adjusted R-Squared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Accounts for the Complexity of 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Won’t Always Increase Just by Adding More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Find the Best Subset of Predictors that </a:t>
            </a:r>
            <a:r>
              <a:rPr lang="en-US" sz="2800" b="1" dirty="0">
                <a:solidFill>
                  <a:srgbClr val="660066"/>
                </a:solidFill>
              </a:rPr>
              <a:t>Maximizes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i="1" dirty="0">
                <a:solidFill>
                  <a:srgbClr val="660066"/>
                </a:solidFill>
              </a:rPr>
              <a:t>adj R-Squared</a:t>
            </a:r>
          </a:p>
        </p:txBody>
      </p:sp>
    </p:spTree>
    <p:extLst>
      <p:ext uri="{BB962C8B-B14F-4D97-AF65-F5344CB8AC3E}">
        <p14:creationId xmlns:p14="http://schemas.microsoft.com/office/powerpoint/2010/main" val="1074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Mallow’s C</a:t>
                </a:r>
                <a:r>
                  <a:rPr lang="en-US" sz="2800" baseline="-25000" dirty="0">
                    <a:solidFill>
                      <a:srgbClr val="660066"/>
                    </a:solidFill>
                  </a:rPr>
                  <a:t>p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Most of the Criteria Depend Only On What is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in</a:t>
                </a:r>
                <a:r>
                  <a:rPr lang="en-US" sz="2800" dirty="0">
                    <a:solidFill>
                      <a:srgbClr val="660066"/>
                    </a:solidFill>
                  </a:rPr>
                  <a:t> the Model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𝑃𝑟𝑒𝑑𝑖𝑐𝑡𝑜𝑟𝑠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𝑆𝑢𝑏𝑠𝑒𝑡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b="0" i="1" dirty="0">
                  <a:solidFill>
                    <a:srgbClr val="660066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𝑅𝑒𝑠𝑖𝑑𝑢𝑎𝑙𝑠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𝑆𝑢𝑏𝑠𝑒𝑡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𝐹𝑢𝑙𝑙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Find the Best Subset of Predictors that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Minimizes </a:t>
                </a:r>
                <a:r>
                  <a:rPr lang="en-US" sz="2800" dirty="0">
                    <a:solidFill>
                      <a:srgbClr val="660066"/>
                    </a:solidFill>
                  </a:rPr>
                  <a:t>Mallow’s C</a:t>
                </a:r>
                <a:r>
                  <a:rPr lang="en-US" sz="2800" baseline="-25000" dirty="0">
                    <a:solidFill>
                      <a:srgbClr val="660066"/>
                    </a:solidFill>
                  </a:rPr>
                  <a:t>p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/>
              <p:nvPr/>
            </p:nvSpPr>
            <p:spPr>
              <a:xfrm>
                <a:off x="3048000" y="3429000"/>
                <a:ext cx="5029200" cy="84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429000"/>
                <a:ext cx="5029200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C7D9-0F6D-D337-2CCF-A3047830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24607"/>
            <a:ext cx="5924550" cy="4582604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C0D5E59-2500-9DFD-C0D5-A1C7FB47AEB3}"/>
              </a:ext>
            </a:extLst>
          </p:cNvPr>
          <p:cNvSpPr/>
          <p:nvPr/>
        </p:nvSpPr>
        <p:spPr>
          <a:xfrm>
            <a:off x="7315200" y="4080497"/>
            <a:ext cx="533400" cy="533400"/>
          </a:xfrm>
          <a:prstGeom prst="rightArrow">
            <a:avLst/>
          </a:prstGeom>
          <a:solidFill>
            <a:srgbClr val="FFC41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8A06D-74A3-D264-4279-FFE9BA4C2BDD}"/>
              </a:ext>
            </a:extLst>
          </p:cNvPr>
          <p:cNvSpPr txBox="1"/>
          <p:nvPr/>
        </p:nvSpPr>
        <p:spPr>
          <a:xfrm>
            <a:off x="8020050" y="4070317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Are You Surprised?</a:t>
            </a:r>
          </a:p>
        </p:txBody>
      </p:sp>
    </p:spTree>
    <p:extLst>
      <p:ext uri="{BB962C8B-B14F-4D97-AF65-F5344CB8AC3E}">
        <p14:creationId xmlns:p14="http://schemas.microsoft.com/office/powerpoint/2010/main" val="342805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7472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CABB7-9BE8-987D-D78E-7248F0D9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" y="2590800"/>
            <a:ext cx="5329428" cy="372687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1A757-033E-A25D-61D2-811D900C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2" y="2590800"/>
            <a:ext cx="5305052" cy="372687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B732DB-054A-6485-6A8C-6E7DEA050230}"/>
              </a:ext>
            </a:extLst>
          </p:cNvPr>
          <p:cNvSpPr/>
          <p:nvPr/>
        </p:nvSpPr>
        <p:spPr>
          <a:xfrm>
            <a:off x="728472" y="4724400"/>
            <a:ext cx="493093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C6CCB-900D-34CD-1536-8EB212FD5E86}"/>
              </a:ext>
            </a:extLst>
          </p:cNvPr>
          <p:cNvSpPr/>
          <p:nvPr/>
        </p:nvSpPr>
        <p:spPr>
          <a:xfrm>
            <a:off x="6192802" y="4724400"/>
            <a:ext cx="493093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Widescreen</PresentationFormat>
  <Paragraphs>139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Devanagari</vt:lpstr>
      <vt:lpstr>Arial</vt:lpstr>
      <vt:lpstr>Calibri</vt:lpstr>
      <vt:lpstr>Calibri Light</vt:lpstr>
      <vt:lpstr>Cambria Math</vt:lpstr>
      <vt:lpstr>Office Theme</vt:lpstr>
      <vt:lpstr>Techniques for Choosing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2023-10-12T17:05:19Z</dcterms:modified>
</cp:coreProperties>
</file>