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9" r:id="rId3"/>
    <p:sldId id="416" r:id="rId4"/>
    <p:sldId id="396" r:id="rId5"/>
    <p:sldId id="417" r:id="rId6"/>
    <p:sldId id="418" r:id="rId7"/>
    <p:sldId id="419" r:id="rId8"/>
    <p:sldId id="420" r:id="rId9"/>
    <p:sldId id="421" r:id="rId10"/>
    <p:sldId id="422" r:id="rId11"/>
    <p:sldId id="358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New Predictors From Old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3.4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9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CO2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Fitted Model: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Visualization of Model: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B53CCF-4574-BE62-A8CC-7D0EE10974E5}"/>
                  </a:ext>
                </a:extLst>
              </p:cNvPr>
              <p:cNvSpPr txBox="1"/>
              <p:nvPr/>
            </p:nvSpPr>
            <p:spPr>
              <a:xfrm>
                <a:off x="3429000" y="2286000"/>
                <a:ext cx="6457950" cy="47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414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476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00116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B53CCF-4574-BE62-A8CC-7D0EE109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286000"/>
                <a:ext cx="6457950" cy="474169"/>
              </a:xfrm>
              <a:prstGeom prst="rect">
                <a:avLst/>
              </a:prstGeom>
              <a:blipFill>
                <a:blip r:embed="rId3"/>
                <a:stretch>
                  <a:fillRect l="-283" t="-5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626F5F9-02AC-0F27-64AF-A870BFC2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807520"/>
            <a:ext cx="4669630" cy="287518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07C36-6129-B968-4676-71FC92904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835" y="3604729"/>
            <a:ext cx="5867400" cy="79582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26953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Set of Possible Predictors in a Model May Be </a:t>
            </a:r>
            <a:r>
              <a:rPr lang="en-US" sz="2800" b="1" dirty="0">
                <a:solidFill>
                  <a:srgbClr val="660066"/>
                </a:solidFill>
              </a:rPr>
              <a:t>Larger Than </a:t>
            </a:r>
            <a:r>
              <a:rPr lang="en-US" sz="2800" dirty="0">
                <a:solidFill>
                  <a:srgbClr val="660066"/>
                </a:solidFill>
              </a:rPr>
              <a:t>the Number of Variables in Our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May Want to Consider </a:t>
            </a:r>
            <a:r>
              <a:rPr lang="en-US" sz="2800" b="1" dirty="0">
                <a:solidFill>
                  <a:srgbClr val="660066"/>
                </a:solidFill>
              </a:rPr>
              <a:t>Interactions </a:t>
            </a:r>
            <a:r>
              <a:rPr lang="en-US" sz="2800" dirty="0">
                <a:solidFill>
                  <a:srgbClr val="660066"/>
                </a:solidFill>
              </a:rPr>
              <a:t>(Example: Plant Growth)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May Want to Consider Polynomial Terms to Capture </a:t>
            </a:r>
            <a:r>
              <a:rPr lang="en-US" sz="2800" b="1" dirty="0">
                <a:solidFill>
                  <a:srgbClr val="660066"/>
                </a:solidFill>
              </a:rPr>
              <a:t>Nonlinearity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May Want to Create Metrics Off Our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Ratios, Differences, Lags, etc. 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Regression Model With Interaction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Interaction Variable is a </a:t>
            </a:r>
            <a:r>
              <a:rPr lang="en-US" sz="2800" b="1" dirty="0">
                <a:solidFill>
                  <a:srgbClr val="660066"/>
                </a:solidFill>
              </a:rPr>
              <a:t>Product</a:t>
            </a:r>
            <a:r>
              <a:rPr lang="en-US" sz="2800" dirty="0">
                <a:solidFill>
                  <a:srgbClr val="660066"/>
                </a:solidFill>
              </a:rPr>
              <a:t> of Two Other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Interaction Variable Allows the Slope of Each of the Individual Variables to be Dependent on the Value of the Other Variable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/>
              <p:nvPr/>
            </p:nvSpPr>
            <p:spPr>
              <a:xfrm>
                <a:off x="3272270" y="2586222"/>
                <a:ext cx="5647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70" y="2586222"/>
                <a:ext cx="5647459" cy="461665"/>
              </a:xfrm>
              <a:prstGeom prst="rect">
                <a:avLst/>
              </a:prstGeom>
              <a:blipFill>
                <a:blip r:embed="rId3"/>
                <a:stretch>
                  <a:fillRect l="-3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39B6D4-AEFE-06E3-11CA-CD906226D796}"/>
                  </a:ext>
                </a:extLst>
              </p:cNvPr>
              <p:cNvSpPr txBox="1"/>
              <p:nvPr/>
            </p:nvSpPr>
            <p:spPr>
              <a:xfrm>
                <a:off x="2819400" y="5029200"/>
                <a:ext cx="5647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39B6D4-AEFE-06E3-11CA-CD906226D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029200"/>
                <a:ext cx="5647459" cy="461665"/>
              </a:xfrm>
              <a:prstGeom prst="rect">
                <a:avLst/>
              </a:prstGeom>
              <a:blipFill>
                <a:blip r:embed="rId4"/>
                <a:stretch>
                  <a:fillRect l="-3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1B7609-4A51-4EE8-1BEB-312811E336AA}"/>
                  </a:ext>
                </a:extLst>
              </p:cNvPr>
              <p:cNvSpPr txBox="1"/>
              <p:nvPr/>
            </p:nvSpPr>
            <p:spPr>
              <a:xfrm>
                <a:off x="2826327" y="5632890"/>
                <a:ext cx="5647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1B7609-4A51-4EE8-1BEB-312811E33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27" y="5632890"/>
                <a:ext cx="5647459" cy="461665"/>
              </a:xfrm>
              <a:prstGeom prst="rect">
                <a:avLst/>
              </a:prstGeom>
              <a:blipFill>
                <a:blip r:embed="rId5"/>
                <a:stretch>
                  <a:fillRect l="-3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70F99C8-FB6C-5E74-E775-AF11D2E81B94}"/>
              </a:ext>
            </a:extLst>
          </p:cNvPr>
          <p:cNvSpPr/>
          <p:nvPr/>
        </p:nvSpPr>
        <p:spPr>
          <a:xfrm>
            <a:off x="4114800" y="5109836"/>
            <a:ext cx="1600200" cy="381029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56B21C-91F5-5C17-4B42-8214BC083A91}"/>
              </a:ext>
            </a:extLst>
          </p:cNvPr>
          <p:cNvSpPr/>
          <p:nvPr/>
        </p:nvSpPr>
        <p:spPr>
          <a:xfrm>
            <a:off x="5105400" y="5685786"/>
            <a:ext cx="1447800" cy="381029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Weight of Perch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</a:t>
            </a:r>
            <a:r>
              <a:rPr lang="en-US" sz="2800" b="1" dirty="0">
                <a:solidFill>
                  <a:srgbClr val="660066"/>
                </a:solidFill>
              </a:rPr>
              <a:t>Perch</a:t>
            </a:r>
            <a:r>
              <a:rPr lang="en-US" sz="2800" dirty="0">
                <a:solidFill>
                  <a:srgbClr val="660066"/>
                </a:solidFill>
              </a:rPr>
              <a:t> in </a:t>
            </a:r>
            <a:r>
              <a:rPr lang="en-US" sz="2800" b="1" dirty="0">
                <a:solidFill>
                  <a:srgbClr val="660066"/>
                </a:solidFill>
              </a:rPr>
              <a:t>Stat2Data</a:t>
            </a:r>
            <a:r>
              <a:rPr lang="en-US" sz="2800" dirty="0">
                <a:solidFill>
                  <a:srgbClr val="660066"/>
                </a:solidFill>
              </a:rPr>
              <a:t>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Response: </a:t>
            </a:r>
            <a:r>
              <a:rPr lang="en-US" sz="2800" i="1" dirty="0">
                <a:solidFill>
                  <a:srgbClr val="660066"/>
                </a:solidFill>
              </a:rPr>
              <a:t>Weight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Predictors: </a:t>
            </a:r>
            <a:r>
              <a:rPr lang="en-US" sz="2800" i="1" dirty="0">
                <a:solidFill>
                  <a:srgbClr val="660066"/>
                </a:solidFill>
              </a:rPr>
              <a:t>Length &amp; Width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Interaction: </a:t>
            </a:r>
            <a:r>
              <a:rPr lang="en-US" sz="2800" i="1" dirty="0">
                <a:solidFill>
                  <a:srgbClr val="660066"/>
                </a:solidFill>
              </a:rPr>
              <a:t>Length X Width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EDEDD-E3D6-7A64-34DA-13E149DF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86000"/>
            <a:ext cx="4533029" cy="43434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Weight of Perch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0273" y="196988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511AB2-3204-D810-8C06-4B5F089CCDF7}"/>
                  </a:ext>
                </a:extLst>
              </p:cNvPr>
              <p:cNvSpPr txBox="1"/>
              <p:nvPr/>
            </p:nvSpPr>
            <p:spPr>
              <a:xfrm>
                <a:off x="1562099" y="2746893"/>
                <a:ext cx="906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511AB2-3204-D810-8C06-4B5F089C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99" y="2746893"/>
                <a:ext cx="9067800" cy="461665"/>
              </a:xfrm>
              <a:prstGeom prst="rect">
                <a:avLst/>
              </a:prstGeom>
              <a:blipFill>
                <a:blip r:embed="rId3"/>
                <a:stretch>
                  <a:fillRect l="-53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9C72700-8ABE-FBD2-E097-93FBA3D05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429000"/>
            <a:ext cx="6643687" cy="70911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CC0377-2644-9BDC-B5EF-1E405FAAD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086" y="4267200"/>
            <a:ext cx="4841827" cy="2405839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9345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Weight of Perch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0273" y="196988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7D21B-7044-412C-5D00-620F8B23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159498"/>
            <a:ext cx="7434262" cy="454522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9060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Polynomial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Need to Choose the </a:t>
            </a:r>
            <a:r>
              <a:rPr lang="en-US" sz="2800" b="1" dirty="0">
                <a:solidFill>
                  <a:srgbClr val="660066"/>
                </a:solidFill>
              </a:rPr>
              <a:t>Degree of the Polynomial </a:t>
            </a:r>
            <a:r>
              <a:rPr lang="en-US" sz="2800" i="1" dirty="0">
                <a:solidFill>
                  <a:srgbClr val="660066"/>
                </a:solidFill>
              </a:rPr>
              <a:t>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Polynomial Regression Models are More Difficult to </a:t>
            </a:r>
            <a:r>
              <a:rPr lang="en-US" sz="2800" b="1" dirty="0">
                <a:solidFill>
                  <a:srgbClr val="660066"/>
                </a:solidFill>
              </a:rPr>
              <a:t>Explain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This Model Can Be Used to Estimate Nonlinear Relationships but It is Still a Linear Regression Model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/>
              <p:nvPr/>
            </p:nvSpPr>
            <p:spPr>
              <a:xfrm>
                <a:off x="3987512" y="2268168"/>
                <a:ext cx="564745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12" y="2268168"/>
                <a:ext cx="5647459" cy="468205"/>
              </a:xfrm>
              <a:prstGeom prst="rect">
                <a:avLst/>
              </a:prstGeom>
              <a:blipFill>
                <a:blip r:embed="rId3"/>
                <a:stretch>
                  <a:fillRect l="-216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56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CO2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</a:t>
            </a:r>
            <a:r>
              <a:rPr lang="en-US" sz="2800" b="1" dirty="0">
                <a:solidFill>
                  <a:srgbClr val="660066"/>
                </a:solidFill>
              </a:rPr>
              <a:t>CO2Germany</a:t>
            </a:r>
            <a:r>
              <a:rPr lang="en-US" sz="2800" dirty="0">
                <a:solidFill>
                  <a:srgbClr val="660066"/>
                </a:solidFill>
              </a:rPr>
              <a:t> in </a:t>
            </a:r>
            <a:r>
              <a:rPr lang="en-US" sz="2800" b="1" dirty="0">
                <a:solidFill>
                  <a:srgbClr val="660066"/>
                </a:solidFill>
              </a:rPr>
              <a:t>Stat2Data</a:t>
            </a:r>
            <a:r>
              <a:rPr lang="en-US" sz="2800" dirty="0">
                <a:solidFill>
                  <a:srgbClr val="660066"/>
                </a:solidFill>
              </a:rPr>
              <a:t>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 </a:t>
            </a:r>
            <a:r>
              <a:rPr lang="en-US" sz="2800" i="1" dirty="0">
                <a:solidFill>
                  <a:srgbClr val="660066"/>
                </a:solidFill>
              </a:rPr>
              <a:t>CO2 </a:t>
            </a:r>
            <a:r>
              <a:rPr lang="en-US" sz="2800" dirty="0">
                <a:solidFill>
                  <a:srgbClr val="660066"/>
                </a:solidFill>
              </a:rPr>
              <a:t>Based Off </a:t>
            </a:r>
            <a:r>
              <a:rPr lang="en-US" sz="2800" i="1" dirty="0">
                <a:solidFill>
                  <a:srgbClr val="660066"/>
                </a:solidFill>
              </a:rPr>
              <a:t>Day</a:t>
            </a: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Clear Relationship Seen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D3E7-28C9-7E50-E7B1-ECD03AD1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85" y="3621435"/>
            <a:ext cx="2266265" cy="308416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A8E1A-5F84-B671-7854-FA11EB4E5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350" y="2209800"/>
            <a:ext cx="3527008" cy="44958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32881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CO2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Code: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B53CCF-4574-BE62-A8CC-7D0EE10974E5}"/>
                  </a:ext>
                </a:extLst>
              </p:cNvPr>
              <p:cNvSpPr txBox="1"/>
              <p:nvPr/>
            </p:nvSpPr>
            <p:spPr>
              <a:xfrm>
                <a:off x="3676650" y="2502271"/>
                <a:ext cx="483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B53CCF-4574-BE62-A8CC-7D0EE109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0" y="2502271"/>
                <a:ext cx="4838700" cy="461665"/>
              </a:xfrm>
              <a:prstGeom prst="rect">
                <a:avLst/>
              </a:prstGeom>
              <a:blipFill>
                <a:blip r:embed="rId3"/>
                <a:stretch>
                  <a:fillRect l="-2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613011-426B-3606-981A-C900E99F1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3208265"/>
            <a:ext cx="6238875" cy="6858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976C9-354E-A08D-819A-5E47A0233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387" y="4124539"/>
            <a:ext cx="5915025" cy="2634672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77202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Widescreen</PresentationFormat>
  <Paragraphs>99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Devanagari</vt:lpstr>
      <vt:lpstr>Arial</vt:lpstr>
      <vt:lpstr>Calibri</vt:lpstr>
      <vt:lpstr>Calibri Light</vt:lpstr>
      <vt:lpstr>Cambria Math</vt:lpstr>
      <vt:lpstr>Office Theme</vt:lpstr>
      <vt:lpstr>New Predictors From 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2023-11-04T20:50:19Z</dcterms:modified>
</cp:coreProperties>
</file>