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9"/>
  </p:notesMasterIdLst>
  <p:handoutMasterIdLst>
    <p:handoutMasterId r:id="rId10"/>
  </p:handoutMasterIdLst>
  <p:sldIdLst>
    <p:sldId id="256" r:id="rId2"/>
    <p:sldId id="389" r:id="rId3"/>
    <p:sldId id="416" r:id="rId4"/>
    <p:sldId id="417" r:id="rId5"/>
    <p:sldId id="418" r:id="rId6"/>
    <p:sldId id="419" r:id="rId7"/>
    <p:sldId id="358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C416"/>
    <a:srgbClr val="2D3A37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7" autoAdjust="0"/>
    <p:restoredTop sz="94541" autoAdjust="0"/>
  </p:normalViewPr>
  <p:slideViewPr>
    <p:cSldViewPr>
      <p:cViewPr varScale="1">
        <p:scale>
          <a:sx n="92" d="100"/>
          <a:sy n="92" d="100"/>
        </p:scale>
        <p:origin x="584" y="-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085351"/>
            <a:ext cx="5394326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Testing Subsets of Predictors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3.6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Ch 3. 35-38, 41-42</a:t>
            </a:r>
            <a:endParaRPr lang="en-US" sz="2000" b="0" cap="none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9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Currently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Individual t-Tests: </a:t>
            </a:r>
            <a:r>
              <a:rPr lang="en-US" sz="2800" i="1" dirty="0">
                <a:solidFill>
                  <a:srgbClr val="660066"/>
                </a:solidFill>
              </a:rPr>
              <a:t>These tests allow us to check the importance of individual predictors </a:t>
            </a:r>
            <a:r>
              <a:rPr lang="en-US" sz="2800" b="1" i="1" dirty="0">
                <a:solidFill>
                  <a:srgbClr val="660066"/>
                </a:solidFill>
              </a:rPr>
              <a:t>one at a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ANOVA F-Test: </a:t>
            </a:r>
            <a:r>
              <a:rPr lang="en-US" sz="2800" i="1" dirty="0">
                <a:solidFill>
                  <a:srgbClr val="660066"/>
                </a:solidFill>
              </a:rPr>
              <a:t>This test allows us to check the overall effectiveness of all the predictors in the model </a:t>
            </a:r>
            <a:r>
              <a:rPr lang="en-US" sz="2800" b="1" i="1" dirty="0">
                <a:solidFill>
                  <a:srgbClr val="660066"/>
                </a:solidFill>
              </a:rPr>
              <a:t>as a group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We Have Seen that the ANOVA F-Test is Equivalent to Testing the Linear Regression Model We Fit Against the Empty Model</a:t>
            </a:r>
          </a:p>
        </p:txBody>
      </p:sp>
    </p:spTree>
    <p:extLst>
      <p:ext uri="{BB962C8B-B14F-4D97-AF65-F5344CB8AC3E}">
        <p14:creationId xmlns:p14="http://schemas.microsoft.com/office/powerpoint/2010/main" val="122148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Nested F-Test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86941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Nested Models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The Reduced Model is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Nested Inside </a:t>
                </a:r>
                <a:r>
                  <a:rPr lang="en-US" sz="2800" dirty="0">
                    <a:solidFill>
                      <a:srgbClr val="660066"/>
                    </a:solidFill>
                  </a:rPr>
                  <a:t>the Full Model Since the Full Model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Contains All of the Predictors </a:t>
                </a:r>
                <a:r>
                  <a:rPr lang="en-US" sz="2800" dirty="0">
                    <a:solidFill>
                      <a:srgbClr val="660066"/>
                    </a:solidFill>
                  </a:rPr>
                  <a:t>that are in the Reduced Model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We May Want to Test the Hypotheses: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b="0" dirty="0">
                    <a:solidFill>
                      <a:srgbClr val="660066"/>
                    </a:solidFill>
                  </a:rPr>
                  <a:t> Under Assumption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86941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F8A22D-99A6-30DA-C087-046501125060}"/>
                  </a:ext>
                </a:extLst>
              </p:cNvPr>
              <p:cNvSpPr txBox="1"/>
              <p:nvPr/>
            </p:nvSpPr>
            <p:spPr>
              <a:xfrm>
                <a:off x="2355273" y="2662744"/>
                <a:ext cx="7086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400" b="0" dirty="0"/>
                  <a:t>Reduced Model: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F8A22D-99A6-30DA-C087-046501125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273" y="2662744"/>
                <a:ext cx="7086600" cy="461665"/>
              </a:xfrm>
              <a:prstGeom prst="rect">
                <a:avLst/>
              </a:prstGeom>
              <a:blipFill>
                <a:blip r:embed="rId4"/>
                <a:stretch>
                  <a:fillRect l="-129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D7A17C-F355-816A-C30A-87ED6E0E64FF}"/>
                  </a:ext>
                </a:extLst>
              </p:cNvPr>
              <p:cNvSpPr txBox="1"/>
              <p:nvPr/>
            </p:nvSpPr>
            <p:spPr>
              <a:xfrm>
                <a:off x="2355273" y="3196019"/>
                <a:ext cx="7772400" cy="465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400" b="0" dirty="0"/>
                  <a:t>Full Model: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D7A17C-F355-816A-C30A-87ED6E0E6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273" y="3196019"/>
                <a:ext cx="7772400" cy="465961"/>
              </a:xfrm>
              <a:prstGeom prst="rect">
                <a:avLst/>
              </a:prstGeom>
              <a:blipFill>
                <a:blip r:embed="rId5"/>
                <a:stretch>
                  <a:fillRect l="-1176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65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Nested F-Test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Nested F-Test for Testing a Subset of Predictors in Full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Hypotheses: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Define Full and Reduced Model: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Full Model is the Regression Model with All Variables in It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Reduced Model is the Model Under the Null Hypotheses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The Reduced Model is the Full Model without the Subset of the Predictors that We are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B562EF-C1B0-D3F8-2B80-ECA157DEBC31}"/>
                  </a:ext>
                </a:extLst>
              </p:cNvPr>
              <p:cNvSpPr txBox="1"/>
              <p:nvPr/>
            </p:nvSpPr>
            <p:spPr>
              <a:xfrm>
                <a:off x="3810000" y="2865867"/>
                <a:ext cx="7086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predictors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subset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B562EF-C1B0-D3F8-2B80-ECA157DEB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865867"/>
                <a:ext cx="7086600" cy="461665"/>
              </a:xfrm>
              <a:prstGeom prst="rect">
                <a:avLst/>
              </a:prstGeom>
              <a:blipFill>
                <a:blip r:embed="rId3"/>
                <a:stretch>
                  <a:fillRect l="-17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207FC5-2C96-37A2-5BDE-93F92CE540D7}"/>
                  </a:ext>
                </a:extLst>
              </p:cNvPr>
              <p:cNvSpPr txBox="1"/>
              <p:nvPr/>
            </p:nvSpPr>
            <p:spPr>
              <a:xfrm>
                <a:off x="3810000" y="3298074"/>
                <a:ext cx="7086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≠0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at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least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one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predictors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subset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207FC5-2C96-37A2-5BDE-93F92CE54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298074"/>
                <a:ext cx="7086600" cy="461665"/>
              </a:xfrm>
              <a:prstGeom prst="rect">
                <a:avLst/>
              </a:prstGeom>
              <a:blipFill>
                <a:blip r:embed="rId4"/>
                <a:stretch>
                  <a:fillRect l="-17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71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Nested F-Test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Nested F-Test (Continued)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Fit Both Linear Regression Models to Get </a:t>
            </a:r>
            <a:r>
              <a:rPr lang="en-US" sz="2800" i="1" dirty="0" err="1">
                <a:solidFill>
                  <a:srgbClr val="660066"/>
                </a:solidFill>
              </a:rPr>
              <a:t>SSModel</a:t>
            </a:r>
            <a:r>
              <a:rPr lang="en-US" sz="2800" dirty="0">
                <a:solidFill>
                  <a:srgbClr val="660066"/>
                </a:solidFill>
              </a:rPr>
              <a:t> and </a:t>
            </a:r>
            <a:r>
              <a:rPr lang="en-US" sz="2800" i="1" dirty="0">
                <a:solidFill>
                  <a:srgbClr val="660066"/>
                </a:solidFill>
              </a:rPr>
              <a:t>SSE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Test Statistic: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P-value: Use F-distribution Where the Numerator Degrees of Freedom is the Number of Predictors in Subset and the Denominator Degrees of Freedom is </a:t>
            </a:r>
            <a:r>
              <a:rPr lang="en-US" sz="2800" i="1" dirty="0">
                <a:solidFill>
                  <a:srgbClr val="660066"/>
                </a:solidFill>
              </a:rPr>
              <a:t>n-k-1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207FC5-2C96-37A2-5BDE-93F92CE540D7}"/>
                  </a:ext>
                </a:extLst>
              </p:cNvPr>
              <p:cNvSpPr txBox="1"/>
              <p:nvPr/>
            </p:nvSpPr>
            <p:spPr>
              <a:xfrm>
                <a:off x="1524000" y="4114800"/>
                <a:ext cx="9601200" cy="910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𝑆𝑆𝑀𝑜𝑑𝑒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𝑓𝑢𝑙𝑙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𝑆𝑆𝑀𝑜𝑑𝑒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𝑟𝑒𝑑𝑢𝑐𝑒𝑑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)/(#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𝑝𝑟𝑒𝑑𝑖𝑐𝑡𝑜𝑟𝑠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𝑠𝑢𝑏𝑠𝑒𝑡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𝑓𝑢𝑙𝑙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207FC5-2C96-37A2-5BDE-93F92CE54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114800"/>
                <a:ext cx="9601200" cy="9104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75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Nested F-Test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Nested F-Test (Continued)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Decision: Based Off P-value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Interpret in the Context of the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Idea: </a:t>
            </a:r>
            <a:r>
              <a:rPr lang="en-US" sz="2800" i="1" dirty="0">
                <a:solidFill>
                  <a:srgbClr val="660066"/>
                </a:solidFill>
              </a:rPr>
              <a:t>We are testing the effectiveness of </a:t>
            </a:r>
            <a:r>
              <a:rPr lang="en-US" sz="2800" b="1" i="1" dirty="0">
                <a:solidFill>
                  <a:srgbClr val="660066"/>
                </a:solidFill>
              </a:rPr>
              <a:t>adding</a:t>
            </a:r>
            <a:r>
              <a:rPr lang="en-US" sz="2800" i="1" dirty="0">
                <a:solidFill>
                  <a:srgbClr val="660066"/>
                </a:solidFill>
              </a:rPr>
              <a:t> the predictors in the subset to the </a:t>
            </a:r>
            <a:r>
              <a:rPr lang="en-US" sz="2800" b="1" i="1" dirty="0">
                <a:solidFill>
                  <a:srgbClr val="660066"/>
                </a:solidFill>
              </a:rPr>
              <a:t>reduced model </a:t>
            </a:r>
            <a:r>
              <a:rPr lang="en-US" sz="2800" i="1" dirty="0">
                <a:solidFill>
                  <a:srgbClr val="660066"/>
                </a:solidFill>
              </a:rPr>
              <a:t>and testing This subset as a group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Appropriateness: </a:t>
            </a:r>
            <a:r>
              <a:rPr lang="en-US" sz="2800" i="1" dirty="0">
                <a:solidFill>
                  <a:srgbClr val="660066"/>
                </a:solidFill>
              </a:rPr>
              <a:t>Only do this test if you have evidence that the reduced model is good/effective/adequate</a:t>
            </a:r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629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394</Words>
  <Application>Microsoft Office PowerPoint</Application>
  <PresentationFormat>Widescreen</PresentationFormat>
  <Paragraphs>61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Adobe Devanagari</vt:lpstr>
      <vt:lpstr>Arial</vt:lpstr>
      <vt:lpstr>Calibri</vt:lpstr>
      <vt:lpstr>Calibri Light</vt:lpstr>
      <vt:lpstr>Cambria Math</vt:lpstr>
      <vt:lpstr>Office Theme</vt:lpstr>
      <vt:lpstr>Testing Subsets of Predictors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2023-11-04T21:39:17Z</dcterms:modified>
</cp:coreProperties>
</file>