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9" r:id="rId3"/>
    <p:sldId id="416" r:id="rId4"/>
    <p:sldId id="420" r:id="rId5"/>
    <p:sldId id="417" r:id="rId6"/>
    <p:sldId id="418" r:id="rId7"/>
    <p:sldId id="419" r:id="rId8"/>
    <p:sldId id="35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Cross-Validation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4.3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4. 8-9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9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Currently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Two Linear Regression Models for Same Response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Which model is </a:t>
            </a:r>
            <a:r>
              <a:rPr lang="en-US" sz="2800" b="1" i="1" dirty="0">
                <a:solidFill>
                  <a:srgbClr val="660066"/>
                </a:solidFill>
              </a:rPr>
              <a:t>better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Have Used </a:t>
            </a:r>
            <a:r>
              <a:rPr lang="en-US" sz="2800" i="1" dirty="0">
                <a:solidFill>
                  <a:srgbClr val="660066"/>
                </a:solidFill>
              </a:rPr>
              <a:t>SSE, RMSE, </a:t>
            </a:r>
            <a:r>
              <a:rPr lang="en-US" sz="2800" dirty="0">
                <a:solidFill>
                  <a:srgbClr val="660066"/>
                </a:solidFill>
              </a:rPr>
              <a:t>and</a:t>
            </a:r>
            <a:r>
              <a:rPr lang="en-US" sz="2800" i="1" dirty="0">
                <a:solidFill>
                  <a:srgbClr val="660066"/>
                </a:solidFill>
              </a:rPr>
              <a:t> R-squared </a:t>
            </a:r>
            <a:r>
              <a:rPr lang="en-US" sz="2800" dirty="0">
                <a:solidFill>
                  <a:srgbClr val="660066"/>
                </a:solidFill>
              </a:rPr>
              <a:t>but these have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Learned About </a:t>
            </a:r>
            <a:r>
              <a:rPr lang="en-US" sz="2800" i="1" dirty="0">
                <a:solidFill>
                  <a:srgbClr val="660066"/>
                </a:solidFill>
              </a:rPr>
              <a:t>Adjusted R-squared, Mallow’s Cp, AIC, </a:t>
            </a:r>
            <a:r>
              <a:rPr lang="en-US" sz="2800" dirty="0">
                <a:solidFill>
                  <a:srgbClr val="660066"/>
                </a:solidFill>
              </a:rPr>
              <a:t>and</a:t>
            </a:r>
            <a:r>
              <a:rPr lang="en-US" sz="2800" i="1" dirty="0">
                <a:solidFill>
                  <a:srgbClr val="660066"/>
                </a:solidFill>
              </a:rPr>
              <a:t> BIC </a:t>
            </a:r>
            <a:r>
              <a:rPr lang="en-US" sz="2800" dirty="0">
                <a:solidFill>
                  <a:srgbClr val="660066"/>
                </a:solidFill>
              </a:rPr>
              <a:t>Which Involve Penalties for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00BAE1-31A6-F22E-7889-0A66D6F6FB67}"/>
                  </a:ext>
                </a:extLst>
              </p:cNvPr>
              <p:cNvSpPr txBox="1"/>
              <p:nvPr/>
            </p:nvSpPr>
            <p:spPr>
              <a:xfrm>
                <a:off x="2362200" y="2635035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Model 1: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00BAE1-31A6-F22E-7889-0A66D6F6F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635035"/>
                <a:ext cx="7086600" cy="461665"/>
              </a:xfrm>
              <a:prstGeom prst="rect">
                <a:avLst/>
              </a:prstGeom>
              <a:blipFill>
                <a:blip r:embed="rId3"/>
                <a:stretch>
                  <a:fillRect l="-13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7117B-6AFE-C88D-E211-1380A7A35AA1}"/>
                  </a:ext>
                </a:extLst>
              </p:cNvPr>
              <p:cNvSpPr txBox="1"/>
              <p:nvPr/>
            </p:nvSpPr>
            <p:spPr>
              <a:xfrm>
                <a:off x="2362200" y="3087234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Model 2: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7117B-6AFE-C88D-E211-1380A7A3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087234"/>
                <a:ext cx="7086600" cy="461665"/>
              </a:xfrm>
              <a:prstGeom prst="rect">
                <a:avLst/>
              </a:prstGeom>
              <a:blipFill>
                <a:blip r:embed="rId4"/>
                <a:stretch>
                  <a:fillRect l="-13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“Cross-Validation”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All Previous Metrics are Based on </a:t>
            </a:r>
            <a:r>
              <a:rPr lang="en-US" sz="2800" b="1" dirty="0">
                <a:solidFill>
                  <a:srgbClr val="660066"/>
                </a:solidFill>
              </a:rPr>
              <a:t>Fitted</a:t>
            </a:r>
            <a:r>
              <a:rPr lang="en-US" sz="2800" dirty="0">
                <a:solidFill>
                  <a:srgbClr val="660066"/>
                </a:solidFill>
              </a:rPr>
              <a:t>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May Want to Consider Metrics </a:t>
            </a:r>
            <a:r>
              <a:rPr lang="en-US" sz="2800" b="1" dirty="0">
                <a:solidFill>
                  <a:srgbClr val="660066"/>
                </a:solidFill>
              </a:rPr>
              <a:t>Based</a:t>
            </a:r>
            <a:r>
              <a:rPr lang="en-US" sz="2800" dirty="0">
                <a:solidFill>
                  <a:srgbClr val="660066"/>
                </a:solidFill>
              </a:rPr>
              <a:t> on Predicted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To Get Real Predictions We Have to Leave Data Out of Model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Cross-Validation Methods Involve the Intentional Leaving-out of Data to Evaluate How Accurately a Model Would </a:t>
            </a:r>
            <a:r>
              <a:rPr lang="en-US" sz="2800">
                <a:solidFill>
                  <a:srgbClr val="660066"/>
                </a:solidFill>
              </a:rPr>
              <a:t>Predict Out-of-Sample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“Cross-Validation”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All Previous Metrics are Based on </a:t>
            </a:r>
            <a:r>
              <a:rPr lang="en-US" sz="2800" b="1" dirty="0">
                <a:solidFill>
                  <a:srgbClr val="660066"/>
                </a:solidFill>
              </a:rPr>
              <a:t>Fitted</a:t>
            </a:r>
            <a:r>
              <a:rPr lang="en-US" sz="2800" dirty="0">
                <a:solidFill>
                  <a:srgbClr val="660066"/>
                </a:solidFill>
              </a:rPr>
              <a:t>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May Want to Consider Metrics </a:t>
            </a:r>
            <a:r>
              <a:rPr lang="en-US" sz="2800" b="1" dirty="0">
                <a:solidFill>
                  <a:srgbClr val="660066"/>
                </a:solidFill>
              </a:rPr>
              <a:t>Based</a:t>
            </a:r>
            <a:r>
              <a:rPr lang="en-US" sz="2800" dirty="0">
                <a:solidFill>
                  <a:srgbClr val="660066"/>
                </a:solidFill>
              </a:rPr>
              <a:t> on Predicted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To Get Real Predictions We Have to Leave Data Out of Model 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Holdout-Method  (Simplest form of Cross-Validation)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46000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Nested F-Test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Nested F-Test for Testing a Subset of Predictors in Full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Define Full and Reduced Model: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Full Model is the Regression Model with All Variables in 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Reduced Model is the Model Under the Null Hypotheses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Reduced Model is the Full Model without the Subset of the Predictors that We are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B562EF-C1B0-D3F8-2B80-ECA157DEBC31}"/>
                  </a:ext>
                </a:extLst>
              </p:cNvPr>
              <p:cNvSpPr txBox="1"/>
              <p:nvPr/>
            </p:nvSpPr>
            <p:spPr>
              <a:xfrm>
                <a:off x="3810000" y="2865867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predictors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subset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B562EF-C1B0-D3F8-2B80-ECA157DE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865867"/>
                <a:ext cx="7086600" cy="461665"/>
              </a:xfrm>
              <a:prstGeom prst="rect">
                <a:avLst/>
              </a:prstGeom>
              <a:blipFill>
                <a:blip r:embed="rId3"/>
                <a:stretch>
                  <a:fillRect l="-17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07FC5-2C96-37A2-5BDE-93F92CE540D7}"/>
                  </a:ext>
                </a:extLst>
              </p:cNvPr>
              <p:cNvSpPr txBox="1"/>
              <p:nvPr/>
            </p:nvSpPr>
            <p:spPr>
              <a:xfrm>
                <a:off x="3810000" y="3298074"/>
                <a:ext cx="708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least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predictors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subset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07FC5-2C96-37A2-5BDE-93F92CE5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298074"/>
                <a:ext cx="7086600" cy="461665"/>
              </a:xfrm>
              <a:prstGeom prst="rect">
                <a:avLst/>
              </a:prstGeom>
              <a:blipFill>
                <a:blip r:embed="rId4"/>
                <a:stretch>
                  <a:fillRect l="-17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Nested F-Test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Nested F-Test (Continued)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Both Linear Regression Models to Get </a:t>
            </a:r>
            <a:r>
              <a:rPr lang="en-US" sz="2800" i="1" dirty="0" err="1">
                <a:solidFill>
                  <a:srgbClr val="660066"/>
                </a:solidFill>
              </a:rPr>
              <a:t>SSModel</a:t>
            </a:r>
            <a:r>
              <a:rPr lang="en-US" sz="2800" dirty="0">
                <a:solidFill>
                  <a:srgbClr val="660066"/>
                </a:solidFill>
              </a:rPr>
              <a:t> and </a:t>
            </a:r>
            <a:r>
              <a:rPr lang="en-US" sz="2800" i="1" dirty="0">
                <a:solidFill>
                  <a:srgbClr val="660066"/>
                </a:solidFill>
              </a:rPr>
              <a:t>SSE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Statistic: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P-value: Use F-distribution Where the Numerator Degrees of Freedom is the Number of Predictors in Subset and the Denominator Degrees of Freedom is </a:t>
            </a:r>
            <a:r>
              <a:rPr lang="en-US" sz="2800" i="1" dirty="0">
                <a:solidFill>
                  <a:srgbClr val="660066"/>
                </a:solidFill>
              </a:rPr>
              <a:t>n-k-1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07FC5-2C96-37A2-5BDE-93F92CE540D7}"/>
                  </a:ext>
                </a:extLst>
              </p:cNvPr>
              <p:cNvSpPr txBox="1"/>
              <p:nvPr/>
            </p:nvSpPr>
            <p:spPr>
              <a:xfrm>
                <a:off x="1524000" y="4114800"/>
                <a:ext cx="9601200" cy="91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𝑆𝑆𝑀𝑜𝑑𝑒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𝑓𝑢𝑙𝑙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𝑆𝑆𝑀𝑜𝑑𝑒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𝑟𝑒𝑑𝑢𝑐𝑒𝑑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)/(#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𝑝𝑟𝑒𝑑𝑖𝑐𝑡𝑜𝑟𝑠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𝑠𝑢𝑏𝑠𝑒𝑡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𝑓𝑢𝑙𝑙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07FC5-2C96-37A2-5BDE-93F92CE54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114800"/>
                <a:ext cx="9601200" cy="910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DE7124-41FB-AA6B-4AA7-F9F8385451CB}"/>
                  </a:ext>
                </a:extLst>
              </p:cNvPr>
              <p:cNvSpPr txBox="1"/>
              <p:nvPr/>
            </p:nvSpPr>
            <p:spPr>
              <a:xfrm>
                <a:off x="3429000" y="3581400"/>
                <a:ext cx="960120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DE7124-41FB-AA6B-4AA7-F9F83854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81400"/>
                <a:ext cx="9601200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75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Nested F-Test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Nested F-Test (Continued)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Decision: Based Off P-value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in the Context of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Idea: </a:t>
            </a:r>
            <a:r>
              <a:rPr lang="en-US" sz="2800" i="1" dirty="0">
                <a:solidFill>
                  <a:srgbClr val="660066"/>
                </a:solidFill>
              </a:rPr>
              <a:t>We are testing the effectiveness of </a:t>
            </a:r>
            <a:r>
              <a:rPr lang="en-US" sz="2800" b="1" i="1" dirty="0">
                <a:solidFill>
                  <a:srgbClr val="660066"/>
                </a:solidFill>
              </a:rPr>
              <a:t>adding</a:t>
            </a:r>
            <a:r>
              <a:rPr lang="en-US" sz="2800" i="1" dirty="0">
                <a:solidFill>
                  <a:srgbClr val="660066"/>
                </a:solidFill>
              </a:rPr>
              <a:t> the predictors in the subset to the </a:t>
            </a:r>
            <a:r>
              <a:rPr lang="en-US" sz="2800" b="1" i="1" dirty="0">
                <a:solidFill>
                  <a:srgbClr val="660066"/>
                </a:solidFill>
              </a:rPr>
              <a:t>reduced model </a:t>
            </a:r>
            <a:r>
              <a:rPr lang="en-US" sz="2800" i="1" dirty="0">
                <a:solidFill>
                  <a:srgbClr val="660066"/>
                </a:solidFill>
              </a:rPr>
              <a:t>and testing This subset as a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Appropriateness: </a:t>
            </a:r>
            <a:r>
              <a:rPr lang="en-US" sz="2800" i="1" dirty="0">
                <a:solidFill>
                  <a:srgbClr val="660066"/>
                </a:solidFill>
              </a:rPr>
              <a:t>Only do this test if you have evidence that the reduced model is good/effective/adequate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2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Devanagari</vt:lpstr>
      <vt:lpstr>Arial</vt:lpstr>
      <vt:lpstr>Calibri</vt:lpstr>
      <vt:lpstr>Calibri Light</vt:lpstr>
      <vt:lpstr>Cambria Math</vt:lpstr>
      <vt:lpstr>Office Theme</vt:lpstr>
      <vt:lpstr>Cross-Validation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2023-11-04T22:03:41Z</dcterms:modified>
</cp:coreProperties>
</file>