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22"/>
  </p:notesMasterIdLst>
  <p:handoutMasterIdLst>
    <p:handoutMasterId r:id="rId23"/>
  </p:handoutMasterIdLst>
  <p:sldIdLst>
    <p:sldId id="256" r:id="rId2"/>
    <p:sldId id="456" r:id="rId3"/>
    <p:sldId id="457" r:id="rId4"/>
    <p:sldId id="468" r:id="rId5"/>
    <p:sldId id="469" r:id="rId6"/>
    <p:sldId id="471" r:id="rId7"/>
    <p:sldId id="470" r:id="rId8"/>
    <p:sldId id="472" r:id="rId9"/>
    <p:sldId id="473" r:id="rId10"/>
    <p:sldId id="474" r:id="rId11"/>
    <p:sldId id="475" r:id="rId12"/>
    <p:sldId id="476" r:id="rId13"/>
    <p:sldId id="436" r:id="rId14"/>
    <p:sldId id="477" r:id="rId15"/>
    <p:sldId id="478" r:id="rId16"/>
    <p:sldId id="479" r:id="rId17"/>
    <p:sldId id="480" r:id="rId18"/>
    <p:sldId id="482" r:id="rId19"/>
    <p:sldId id="481" r:id="rId20"/>
    <p:sldId id="358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000000"/>
    <a:srgbClr val="2D3A37"/>
    <a:srgbClr val="FFFFFF"/>
    <a:srgbClr val="5BBABE"/>
    <a:srgbClr val="3EAB3F"/>
    <a:srgbClr val="FFFF66"/>
    <a:srgbClr val="0066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3004" autoAdjust="0"/>
  </p:normalViewPr>
  <p:slideViewPr>
    <p:cSldViewPr>
      <p:cViewPr varScale="1">
        <p:scale>
          <a:sx n="90" d="100"/>
          <a:sy n="90" d="100"/>
        </p:scale>
        <p:origin x="668" y="-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udy.com/academy/lesson/how-to-graph-ln-x.html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Logistic Regression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9.1-9.4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7.3-7.6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9. 21,33,35,37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67447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Have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Then for Probability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 What Happens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6744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D11E6C-CECF-276D-DFDE-8D76A046BD3A}"/>
                  </a:ext>
                </a:extLst>
              </p:cNvPr>
              <p:cNvSpPr txBox="1"/>
              <p:nvPr/>
            </p:nvSpPr>
            <p:spPr>
              <a:xfrm>
                <a:off x="2895600" y="3674199"/>
                <a:ext cx="5638800" cy="964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D11E6C-CECF-276D-DFDE-8D76A046B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674199"/>
                <a:ext cx="5638800" cy="9643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317EBF-2AB8-0F11-42BE-A812048A7080}"/>
                  </a:ext>
                </a:extLst>
              </p:cNvPr>
              <p:cNvSpPr txBox="1"/>
              <p:nvPr/>
            </p:nvSpPr>
            <p:spPr>
              <a:xfrm>
                <a:off x="1295400" y="5383624"/>
                <a:ext cx="8229600" cy="1201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317EBF-2AB8-0F11-42BE-A812048A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83624"/>
                <a:ext cx="8229600" cy="1201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4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Estimating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Recall in Linear Regression We Chose Estimates Based Off Minimization of a Bad Thing (SSE)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 Logistic Regression We Choose Estimates that Maximize the Likelihood (Good Thing)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Likelihood the Probability of Our Data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FEBA84-2598-4332-3A6E-F89170E48F3C}"/>
                  </a:ext>
                </a:extLst>
              </p:cNvPr>
              <p:cNvSpPr txBox="1"/>
              <p:nvPr/>
            </p:nvSpPr>
            <p:spPr>
              <a:xfrm>
                <a:off x="3962400" y="2645397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FEBA84-2598-4332-3A6E-F89170E4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45397"/>
                <a:ext cx="3886200" cy="85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65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Function in R that Estimates Logistic Regression Models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GLM Stands for Generalized Linear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“family=binomial” Argument Uses a Logit Link Function to Connect the Mean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a Linear Predictor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1DC255-D70B-B6DA-FFA4-BE056D8FEDF2}"/>
              </a:ext>
            </a:extLst>
          </p:cNvPr>
          <p:cNvSpPr txBox="1"/>
          <p:nvPr/>
        </p:nvSpPr>
        <p:spPr>
          <a:xfrm>
            <a:off x="3314700" y="26019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660066"/>
                </a:solidFill>
              </a:rPr>
              <a:t>glm</a:t>
            </a:r>
            <a:r>
              <a:rPr lang="en-US" sz="2400" b="1" dirty="0">
                <a:solidFill>
                  <a:srgbClr val="660066"/>
                </a:solidFill>
              </a:rPr>
              <a:t>(</a:t>
            </a:r>
            <a:r>
              <a:rPr lang="en-US" sz="2400" b="1" i="1" dirty="0">
                <a:solidFill>
                  <a:srgbClr val="660066"/>
                </a:solidFill>
              </a:rPr>
              <a:t>formula, </a:t>
            </a:r>
            <a:r>
              <a:rPr lang="en-US" sz="2400" b="1" dirty="0">
                <a:solidFill>
                  <a:srgbClr val="660066"/>
                </a:solidFill>
              </a:rPr>
              <a:t>family=binomial, </a:t>
            </a:r>
            <a:r>
              <a:rPr lang="en-US" sz="2400" b="1" i="1" dirty="0">
                <a:solidFill>
                  <a:srgbClr val="660066"/>
                </a:solidFill>
              </a:rPr>
              <a:t>data)</a:t>
            </a:r>
            <a:endParaRPr lang="en-US" sz="24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DB10-F9E1-A662-4E28-55D00648C51A}"/>
                  </a:ext>
                </a:extLst>
              </p:cNvPr>
              <p:cNvSpPr txBox="1"/>
              <p:nvPr/>
            </p:nvSpPr>
            <p:spPr>
              <a:xfrm>
                <a:off x="2362200" y="5303831"/>
                <a:ext cx="66294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𝑜𝑔𝑖𝑡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DB10-F9E1-A662-4E28-55D00648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03831"/>
                <a:ext cx="6629400" cy="85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06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Putts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from 587 Different Putts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is the relationship between the length of a putt and the probability of making that putt?</a:t>
            </a:r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4" name="Group 46">
            <a:extLst>
              <a:ext uri="{FF2B5EF4-FFF2-40B4-BE49-F238E27FC236}">
                <a16:creationId xmlns:a16="http://schemas.microsoft.com/office/drawing/2014/main" id="{FFF3C079-B259-4E91-CD47-D5A3A5500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871652"/>
              </p:ext>
            </p:extLst>
          </p:nvPr>
        </p:nvGraphicFramePr>
        <p:xfrm>
          <a:off x="2209800" y="2907878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119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108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66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48578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Raw Data and Fit Linear Regression -&gt; Problematic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Summarized Data and Fit Linear Regression -&gt; Problematic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Logistic Regression and Redo Plots -&gt; Reasonable</a:t>
            </a:r>
          </a:p>
        </p:txBody>
      </p:sp>
    </p:spTree>
    <p:extLst>
      <p:ext uri="{BB962C8B-B14F-4D97-AF65-F5344CB8AC3E}">
        <p14:creationId xmlns:p14="http://schemas.microsoft.com/office/powerpoint/2010/main" val="63803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Comparing Sample Proportions to Estimates From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Odds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When are the Odds Greater Than 1?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When are the Odds Less Than 1?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Group 46">
                <a:extLst>
                  <a:ext uri="{FF2B5EF4-FFF2-40B4-BE49-F238E27FC236}">
                    <a16:creationId xmlns:a16="http://schemas.microsoft.com/office/drawing/2014/main" id="{D65A5C5A-6E77-E010-4C03-90C3A7D821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0331718"/>
                  </p:ext>
                </p:extLst>
              </p:nvPr>
            </p:nvGraphicFramePr>
            <p:xfrm>
              <a:off x="1981200" y="29718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Group 46">
                <a:extLst>
                  <a:ext uri="{FF2B5EF4-FFF2-40B4-BE49-F238E27FC236}">
                    <a16:creationId xmlns:a16="http://schemas.microsoft.com/office/drawing/2014/main" id="{D65A5C5A-6E77-E010-4C03-90C3A7D821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0331718"/>
                  </p:ext>
                </p:extLst>
              </p:nvPr>
            </p:nvGraphicFramePr>
            <p:xfrm>
              <a:off x="1981200" y="29718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0939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0939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AA1437-ACF7-4F83-31F4-688DD16EDBAD}"/>
              </a:ext>
            </a:extLst>
          </p:cNvPr>
          <p:cNvCxnSpPr>
            <a:cxnSpLocks/>
          </p:cNvCxnSpPr>
          <p:nvPr/>
        </p:nvCxnSpPr>
        <p:spPr>
          <a:xfrm>
            <a:off x="1828800" y="3657600"/>
            <a:ext cx="495300" cy="15240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581F70-CEF2-CC9C-E55D-13DECCECEC7E}"/>
                  </a:ext>
                </a:extLst>
              </p:cNvPr>
              <p:cNvSpPr txBox="1"/>
              <p:nvPr/>
            </p:nvSpPr>
            <p:spPr>
              <a:xfrm>
                <a:off x="533400" y="3084352"/>
                <a:ext cx="1066800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𝑀𝑎𝑑𝑒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𝐴𝑡𝑡𝑒𝑚𝑝𝑡𝑠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581F70-CEF2-CC9C-E55D-13DECCECE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84352"/>
                <a:ext cx="1066800" cy="664926"/>
              </a:xfrm>
              <a:prstGeom prst="rect">
                <a:avLst/>
              </a:prstGeom>
              <a:blipFill>
                <a:blip r:embed="rId4"/>
                <a:stretch>
                  <a:fillRect r="-16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51F4C2-897C-5E01-3685-6C35C3273A64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4419600"/>
            <a:ext cx="533400" cy="38100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260004-BB53-BAA6-350E-C620EE4AB526}"/>
                  </a:ext>
                </a:extLst>
              </p:cNvPr>
              <p:cNvSpPr txBox="1"/>
              <p:nvPr/>
            </p:nvSpPr>
            <p:spPr>
              <a:xfrm>
                <a:off x="762000" y="4610986"/>
                <a:ext cx="6096000" cy="652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.26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0.57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.26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0.57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260004-BB53-BAA6-350E-C620EE4AB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10986"/>
                <a:ext cx="6096000" cy="652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4C3051C-D661-9643-22C5-0CE90DF16EF9}"/>
              </a:ext>
            </a:extLst>
          </p:cNvPr>
          <p:cNvSpPr txBox="1"/>
          <p:nvPr/>
        </p:nvSpPr>
        <p:spPr>
          <a:xfrm>
            <a:off x="9810750" y="36576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944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Odds Ratios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Way to Compare Two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Example: Compare a Putt at 3ft Versus a Putt at 4ft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Interpretation: </a:t>
            </a:r>
            <a:r>
              <a:rPr lang="en-US" sz="2800" i="1" dirty="0">
                <a:solidFill>
                  <a:srgbClr val="660066"/>
                </a:solidFill>
              </a:rPr>
              <a:t>Odds of success in Group 1 is ____ times the odds of success in Group 2</a:t>
            </a: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DBE42-61E7-917A-6012-6DA0FF0707B6}"/>
                  </a:ext>
                </a:extLst>
              </p:cNvPr>
              <p:cNvSpPr txBox="1"/>
              <p:nvPr/>
            </p:nvSpPr>
            <p:spPr>
              <a:xfrm>
                <a:off x="2133600" y="3768864"/>
                <a:ext cx="6629400" cy="980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DBE42-61E7-917A-6012-6DA0FF070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68864"/>
                <a:ext cx="6629400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58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Odds Ratios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Compare Odds Ratios to Slope of Logistic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Happens When We Increase X by 1?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74E7C-98F2-1E13-868A-AEC42DBE63DB}"/>
                  </a:ext>
                </a:extLst>
              </p:cNvPr>
              <p:cNvSpPr txBox="1"/>
              <p:nvPr/>
            </p:nvSpPr>
            <p:spPr>
              <a:xfrm>
                <a:off x="990600" y="3802126"/>
                <a:ext cx="9372600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𝑅𝑖𝑠𝑒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𝑂𝑑𝑑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𝑂𝑑𝑑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74E7C-98F2-1E13-868A-AEC42DBE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2126"/>
                <a:ext cx="9372600" cy="68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8F6E5-07A1-ABD1-C21D-366E90FDAE6E}"/>
                  </a:ext>
                </a:extLst>
              </p:cNvPr>
              <p:cNvSpPr txBox="1"/>
              <p:nvPr/>
            </p:nvSpPr>
            <p:spPr>
              <a:xfrm>
                <a:off x="8649586" y="4552066"/>
                <a:ext cx="2895600" cy="783869"/>
              </a:xfrm>
              <a:prstGeom prst="rect">
                <a:avLst/>
              </a:prstGeom>
              <a:noFill/>
              <a:ln w="28575">
                <a:solidFill>
                  <a:srgbClr val="660066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800" b="0" dirty="0"/>
                  <a:t>Rule of Logarithms: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8F6E5-07A1-ABD1-C21D-366E90FDA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586" y="4552066"/>
                <a:ext cx="2895600" cy="783869"/>
              </a:xfrm>
              <a:prstGeom prst="rect">
                <a:avLst/>
              </a:prstGeom>
              <a:blipFill>
                <a:blip r:embed="rId4"/>
                <a:stretch>
                  <a:fillRect l="-1458" t="-3008"/>
                </a:stretch>
              </a:blipFill>
              <a:ln w="28575">
                <a:solidFill>
                  <a:srgbClr val="66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2FE347-1313-4799-BDEA-DF901B1935EF}"/>
                  </a:ext>
                </a:extLst>
              </p:cNvPr>
              <p:cNvSpPr txBox="1"/>
              <p:nvPr/>
            </p:nvSpPr>
            <p:spPr>
              <a:xfrm>
                <a:off x="1143000" y="5435935"/>
                <a:ext cx="4761614" cy="414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2FE347-1313-4799-BDEA-DF901B19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35935"/>
                <a:ext cx="4761614" cy="414601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07BE8-B05E-858C-3348-6A4FDDEAC05C}"/>
                  </a:ext>
                </a:extLst>
              </p:cNvPr>
              <p:cNvSpPr txBox="1"/>
              <p:nvPr/>
            </p:nvSpPr>
            <p:spPr>
              <a:xfrm>
                <a:off x="6274983" y="5524901"/>
                <a:ext cx="1980314" cy="651269"/>
              </a:xfrm>
              <a:prstGeom prst="rect">
                <a:avLst/>
              </a:prstGeom>
              <a:noFill/>
              <a:ln w="28575">
                <a:solidFill>
                  <a:srgbClr val="660066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800" b="0" dirty="0"/>
                  <a:t>Rule of Exponents: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07BE8-B05E-858C-3348-6A4FDDEAC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83" y="5524901"/>
                <a:ext cx="1980314" cy="651269"/>
              </a:xfrm>
              <a:prstGeom prst="rect">
                <a:avLst/>
              </a:prstGeom>
              <a:blipFill>
                <a:blip r:embed="rId6"/>
                <a:stretch>
                  <a:fillRect l="-1818" t="-2679" r="-1515"/>
                </a:stretch>
              </a:blipFill>
              <a:ln w="28575">
                <a:solidFill>
                  <a:srgbClr val="66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CE09466-6486-0477-CEEB-FBAF8D346B57}"/>
              </a:ext>
            </a:extLst>
          </p:cNvPr>
          <p:cNvSpPr txBox="1"/>
          <p:nvPr/>
        </p:nvSpPr>
        <p:spPr>
          <a:xfrm>
            <a:off x="1524000" y="5742882"/>
            <a:ext cx="74250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/>
            <a:r>
              <a:rPr lang="en-US" sz="1800" b="0" dirty="0">
                <a:solidFill>
                  <a:srgbClr val="660066"/>
                </a:solidFill>
              </a:rPr>
              <a:t>Odds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1DBB4-0590-2188-997F-0C517FCCBCE5}"/>
              </a:ext>
            </a:extLst>
          </p:cNvPr>
          <p:cNvSpPr txBox="1"/>
          <p:nvPr/>
        </p:nvSpPr>
        <p:spPr>
          <a:xfrm>
            <a:off x="5043378" y="5742882"/>
            <a:ext cx="74250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/>
            <a:r>
              <a:rPr lang="en-US" sz="1800" b="0" dirty="0">
                <a:solidFill>
                  <a:srgbClr val="660066"/>
                </a:solidFill>
              </a:rPr>
              <a:t>Odds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4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Assumptions for Logistic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Linearity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Assume the Linear Model for the Log Odds is Reasonable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Assess by Plotting the Log Odds from Proportions in Sample Against Your X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Check for Linearity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Large Sample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Recall: np&gt;10 and n(1-p)&gt;10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Require 10 Successes and Failures                                                        Per Predictor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64B29-0596-9FB1-7945-2EDBA0CD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733800"/>
            <a:ext cx="4338279" cy="243445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75263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Assumptions for Logistic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Is Flipping a Weighted Coin Reasonable for Deciding Whether or Not the Outcome is 0 or 1?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Tied to the </a:t>
            </a:r>
            <a:r>
              <a:rPr lang="en-US" sz="2800" dirty="0" err="1">
                <a:solidFill>
                  <a:srgbClr val="660066"/>
                </a:solidFill>
              </a:rPr>
              <a:t>Bernouilli</a:t>
            </a:r>
            <a:r>
              <a:rPr lang="en-US" sz="2800" dirty="0">
                <a:solidFill>
                  <a:srgbClr val="660066"/>
                </a:solidFill>
              </a:rPr>
              <a:t> Distribution (Binary Variables)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Independence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Observed Successes/Failures Independent of Each Other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Tied to the Binomial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Multicollinearity (Applies if Doing Multiple 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402057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06B3A-6291-163F-0F1A-64463B10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62401"/>
            <a:ext cx="758613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8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Response Variable is Binary (Coded as Indicator)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Predictor Variable Could Be </a:t>
            </a:r>
            <a:r>
              <a:rPr lang="en-US" sz="2800" b="1" dirty="0">
                <a:solidFill>
                  <a:srgbClr val="660066"/>
                </a:solidFill>
              </a:rPr>
              <a:t>Numeric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Categorical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Bad Idea -&gt; </a:t>
            </a:r>
            <a:r>
              <a:rPr lang="en-US" sz="2800" b="1" dirty="0">
                <a:solidFill>
                  <a:srgbClr val="660066"/>
                </a:solidFill>
              </a:rPr>
              <a:t>Linear Regression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ANOVA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D24DB-D500-5F6D-4FC9-570620369A24}"/>
                  </a:ext>
                </a:extLst>
              </p:cNvPr>
              <p:cNvSpPr txBox="1"/>
              <p:nvPr/>
            </p:nvSpPr>
            <p:spPr>
              <a:xfrm>
                <a:off x="2783658" y="2743200"/>
                <a:ext cx="6094428" cy="1053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𝑆𝑢𝑐𝑐𝑒𝑠𝑠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𝐹𝑎𝑖𝑙𝑢𝑟𝑒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D24DB-D500-5F6D-4FC9-570620369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58" y="2743200"/>
                <a:ext cx="6094428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952E-900E-A724-E634-049067B1BEB3}"/>
                  </a:ext>
                </a:extLst>
              </p:cNvPr>
              <p:cNvSpPr txBox="1"/>
              <p:nvPr/>
            </p:nvSpPr>
            <p:spPr>
              <a:xfrm>
                <a:off x="5638800" y="5181600"/>
                <a:ext cx="28575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952E-900E-A724-E634-049067B1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81600"/>
                <a:ext cx="28575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/>
              <p:nvPr/>
            </p:nvSpPr>
            <p:spPr>
              <a:xfrm>
                <a:off x="1934441" y="51816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441" y="5181600"/>
                <a:ext cx="35052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6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Requirements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Logistic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/>
              <p:nvPr/>
            </p:nvSpPr>
            <p:spPr>
              <a:xfrm>
                <a:off x="990600" y="2667000"/>
                <a:ext cx="37805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𝐵𝑖𝑛𝑎𝑟𝑦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𝑅𝑒𝑠𝑝𝑜𝑛𝑠𝑒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67000"/>
                <a:ext cx="3780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7A048-CDEB-41B6-7B9C-2060151F9B93}"/>
                  </a:ext>
                </a:extLst>
              </p:cNvPr>
              <p:cNvSpPr txBox="1"/>
              <p:nvPr/>
            </p:nvSpPr>
            <p:spPr>
              <a:xfrm>
                <a:off x="5524499" y="2667000"/>
                <a:ext cx="41148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𝑉𝑎𝑟𝑖𝑎𝑏𝑙𝑒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7A048-CDEB-41B6-7B9C-2060151F9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9" y="2667000"/>
                <a:ext cx="41148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C4FCA-79B4-1194-3C01-78F7A9C4B10D}"/>
                  </a:ext>
                </a:extLst>
              </p:cNvPr>
              <p:cNvSpPr txBox="1"/>
              <p:nvPr/>
            </p:nvSpPr>
            <p:spPr>
              <a:xfrm>
                <a:off x="914400" y="3167390"/>
                <a:ext cx="82867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C4FCA-79B4-1194-3C01-78F7A9C4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67390"/>
                <a:ext cx="82867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31922-351C-CD0F-6E2C-10B614521796}"/>
                  </a:ext>
                </a:extLst>
              </p:cNvPr>
              <p:cNvSpPr txBox="1"/>
              <p:nvPr/>
            </p:nvSpPr>
            <p:spPr>
              <a:xfrm>
                <a:off x="990600" y="4449663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31922-351C-CD0F-6E2C-10B614521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49663"/>
                <a:ext cx="3886200" cy="854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31286E-77D7-73DC-1DEC-A27B643916F1}"/>
              </a:ext>
            </a:extLst>
          </p:cNvPr>
          <p:cNvSpPr txBox="1"/>
          <p:nvPr/>
        </p:nvSpPr>
        <p:spPr>
          <a:xfrm>
            <a:off x="5100204" y="4615189"/>
            <a:ext cx="619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B6625-B58C-15FB-7C79-F4FDF0940CAD}"/>
                  </a:ext>
                </a:extLst>
              </p:cNvPr>
              <p:cNvSpPr txBox="1"/>
              <p:nvPr/>
            </p:nvSpPr>
            <p:spPr>
              <a:xfrm>
                <a:off x="5372102" y="4318345"/>
                <a:ext cx="3886200" cy="985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B6625-B58C-15FB-7C79-F4FDF0940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2" y="4318345"/>
                <a:ext cx="3886200" cy="985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A25FB96-0AC4-B45B-5A36-F59192F0018C}"/>
              </a:ext>
            </a:extLst>
          </p:cNvPr>
          <p:cNvSpPr/>
          <p:nvPr/>
        </p:nvSpPr>
        <p:spPr>
          <a:xfrm>
            <a:off x="3295647" y="4615188"/>
            <a:ext cx="1475512" cy="52322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0AE0C-98C3-BB3E-DD9B-CDD4FD4AA0A1}"/>
              </a:ext>
            </a:extLst>
          </p:cNvPr>
          <p:cNvSpPr txBox="1"/>
          <p:nvPr/>
        </p:nvSpPr>
        <p:spPr>
          <a:xfrm>
            <a:off x="3258847" y="5186645"/>
            <a:ext cx="2361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1072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Versus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Probability of Having Green Eyes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Sample of 10 Random People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Sample Average or Proportion of Blue-Eyed People in Sample</a:t>
                </a: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Another Reason Why Linear Regression or ANOVA Wouldn’t Work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A529F-2604-2D91-BCD8-FE452AF758E3}"/>
                  </a:ext>
                </a:extLst>
              </p:cNvPr>
              <p:cNvSpPr txBox="1"/>
              <p:nvPr/>
            </p:nvSpPr>
            <p:spPr>
              <a:xfrm>
                <a:off x="1981200" y="43434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,1,1,0,1,0,0,0,0,0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A529F-2604-2D91-BCD8-FE452AF75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343400"/>
                <a:ext cx="35052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8509B-8E1E-C57C-BD11-9441008D7263}"/>
                  </a:ext>
                </a:extLst>
              </p:cNvPr>
              <p:cNvSpPr txBox="1"/>
              <p:nvPr/>
            </p:nvSpPr>
            <p:spPr>
              <a:xfrm>
                <a:off x="838200" y="5376536"/>
                <a:ext cx="9836728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0+1+1+0+1+0+0+0+0+0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=0.3=30%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8509B-8E1E-C57C-BD11-9441008D7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76536"/>
                <a:ext cx="9836728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2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507656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Odds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Odds </a:t>
                </a:r>
                <a:r>
                  <a:rPr lang="en-US" sz="2800" dirty="0">
                    <a:solidFill>
                      <a:srgbClr val="660066"/>
                    </a:solidFill>
                  </a:rPr>
                  <a:t>are a Ratio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 (Binary Case)  </a:t>
                </a: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Example: The Odds of a Horse Winning a Race is 4 to 1 or 4:1 or 4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Interpretation: “4 Wins for Every 1 Loss”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Probability: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=4/5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</m:d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Calculation of Odds: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/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</m:d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507656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345AD-EC13-3D8E-BF55-DB5C658D1C18}"/>
                  </a:ext>
                </a:extLst>
              </p:cNvPr>
              <p:cNvSpPr txBox="1"/>
              <p:nvPr/>
            </p:nvSpPr>
            <p:spPr>
              <a:xfrm>
                <a:off x="5372100" y="2704580"/>
                <a:ext cx="2019300" cy="6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Estimate: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345AD-EC13-3D8E-BF55-DB5C658D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2704580"/>
                <a:ext cx="2019300" cy="627159"/>
              </a:xfrm>
              <a:prstGeom prst="rect">
                <a:avLst/>
              </a:prstGeom>
              <a:blipFill>
                <a:blip r:embed="rId4"/>
                <a:stretch>
                  <a:fillRect l="-4518" b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CD70B-3C40-35F8-4D27-62302FFFE777}"/>
                  </a:ext>
                </a:extLst>
              </p:cNvPr>
              <p:cNvSpPr txBox="1"/>
              <p:nvPr/>
            </p:nvSpPr>
            <p:spPr>
              <a:xfrm>
                <a:off x="2743200" y="2704580"/>
                <a:ext cx="2362200" cy="584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Parameter: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CD70B-3C40-35F8-4D27-62302FFF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04580"/>
                <a:ext cx="2362200" cy="584263"/>
              </a:xfrm>
              <a:prstGeom prst="rect">
                <a:avLst/>
              </a:prstGeom>
              <a:blipFill>
                <a:blip r:embed="rId5"/>
                <a:stretch>
                  <a:fillRect l="-3866"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1082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Reason for Logistic Regression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Probability: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Odds: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 Odds: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108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4114800" y="2691245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91245"/>
                <a:ext cx="3886200" cy="85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w to Graph ln(x) - Video &amp; Lesson Transcript | Study.com">
            <a:extLst>
              <a:ext uri="{FF2B5EF4-FFF2-40B4-BE49-F238E27FC236}">
                <a16:creationId xmlns:a16="http://schemas.microsoft.com/office/drawing/2014/main" id="{86839EC2-D467-FF74-8E4D-1D77B7A1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531341"/>
            <a:ext cx="3333750" cy="2333625"/>
          </a:xfrm>
          <a:prstGeom prst="rect">
            <a:avLst/>
          </a:prstGeom>
          <a:noFill/>
          <a:ln w="28575">
            <a:solidFill>
              <a:srgbClr val="6600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63D0865-89AD-33BF-AF0E-3AF8176FFDC7}"/>
              </a:ext>
            </a:extLst>
          </p:cNvPr>
          <p:cNvSpPr txBox="1">
            <a:spLocks noChangeArrowheads="1"/>
          </p:cNvSpPr>
          <p:nvPr/>
        </p:nvSpPr>
        <p:spPr>
          <a:xfrm>
            <a:off x="8391968" y="5378308"/>
            <a:ext cx="28956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study.com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60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 of Logistic Regression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Default in Statistics is the Natural Logarithm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Intercept Represents the Log Odds When </a:t>
            </a:r>
            <a:r>
              <a:rPr lang="en-US" sz="2800" i="1" dirty="0">
                <a:solidFill>
                  <a:srgbClr val="660066"/>
                </a:solidFill>
              </a:rPr>
              <a:t>X=0</a:t>
            </a: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Slope Represents the Change in Log Odds When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r>
              <a:rPr lang="en-US" sz="2800" dirty="0">
                <a:solidFill>
                  <a:srgbClr val="660066"/>
                </a:solidFill>
              </a:rPr>
              <a:t> Increases by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3962400" y="2898758"/>
                <a:ext cx="38862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98758"/>
                <a:ext cx="38862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11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43923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Have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Then for Odds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Indicates Odds Decreases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Increases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4392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C6128-DD69-4A06-4B5A-C63632EE128A}"/>
                  </a:ext>
                </a:extLst>
              </p:cNvPr>
              <p:cNvSpPr txBox="1"/>
              <p:nvPr/>
            </p:nvSpPr>
            <p:spPr>
              <a:xfrm>
                <a:off x="2590800" y="3763907"/>
                <a:ext cx="6629400" cy="912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3−2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C6128-DD69-4A06-4B5A-C63632EE1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63907"/>
                <a:ext cx="6629400" cy="912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121E8-904B-5474-D234-ABF21A002E79}"/>
                  </a:ext>
                </a:extLst>
              </p:cNvPr>
              <p:cNvSpPr txBox="1"/>
              <p:nvPr/>
            </p:nvSpPr>
            <p:spPr>
              <a:xfrm>
                <a:off x="7816702" y="2683561"/>
                <a:ext cx="3581400" cy="1200329"/>
              </a:xfrm>
              <a:prstGeom prst="rect">
                <a:avLst/>
              </a:prstGeom>
              <a:noFill/>
              <a:ln w="28575">
                <a:solidFill>
                  <a:srgbClr val="66006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Log Odds Decreasing by 2 for Every 1 Unit Increase in X is not Equivalent to Saying that Odds Decreases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Every 1 Unit Increase in X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121E8-904B-5474-D234-ABF21A00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702" y="2683561"/>
                <a:ext cx="3581400" cy="1200329"/>
              </a:xfrm>
              <a:prstGeom prst="rect">
                <a:avLst/>
              </a:prstGeom>
              <a:blipFill>
                <a:blip r:embed="rId6"/>
                <a:stretch>
                  <a:fillRect l="-1012" t="-1485" r="-843" b="-5446"/>
                </a:stretch>
              </a:blipFill>
              <a:ln w="28575">
                <a:solidFill>
                  <a:srgbClr val="66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11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932</Words>
  <Application>Microsoft Office PowerPoint</Application>
  <PresentationFormat>Widescreen</PresentationFormat>
  <Paragraphs>246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2023-11-30T09:05:18Z</dcterms:modified>
</cp:coreProperties>
</file>