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30"/>
  </p:notesMasterIdLst>
  <p:handoutMasterIdLst>
    <p:handoutMasterId r:id="rId31"/>
  </p:handoutMasterIdLst>
  <p:sldIdLst>
    <p:sldId id="256" r:id="rId2"/>
    <p:sldId id="456" r:id="rId3"/>
    <p:sldId id="457" r:id="rId4"/>
    <p:sldId id="468" r:id="rId5"/>
    <p:sldId id="469" r:id="rId6"/>
    <p:sldId id="471" r:id="rId7"/>
    <p:sldId id="470" r:id="rId8"/>
    <p:sldId id="472" r:id="rId9"/>
    <p:sldId id="473" r:id="rId10"/>
    <p:sldId id="474" r:id="rId11"/>
    <p:sldId id="475" r:id="rId12"/>
    <p:sldId id="476" r:id="rId13"/>
    <p:sldId id="436" r:id="rId14"/>
    <p:sldId id="477" r:id="rId15"/>
    <p:sldId id="478" r:id="rId16"/>
    <p:sldId id="479" r:id="rId17"/>
    <p:sldId id="480" r:id="rId18"/>
    <p:sldId id="482" r:id="rId19"/>
    <p:sldId id="481" r:id="rId20"/>
    <p:sldId id="483" r:id="rId21"/>
    <p:sldId id="484" r:id="rId22"/>
    <p:sldId id="486" r:id="rId23"/>
    <p:sldId id="487" r:id="rId24"/>
    <p:sldId id="488" r:id="rId25"/>
    <p:sldId id="485" r:id="rId26"/>
    <p:sldId id="489" r:id="rId27"/>
    <p:sldId id="490" r:id="rId28"/>
    <p:sldId id="358" r:id="rId2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000000"/>
    <a:srgbClr val="2D3A37"/>
    <a:srgbClr val="FFFFFF"/>
    <a:srgbClr val="5BBABE"/>
    <a:srgbClr val="3EAB3F"/>
    <a:srgbClr val="FFFF66"/>
    <a:srgbClr val="0066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3004" autoAdjust="0"/>
  </p:normalViewPr>
  <p:slideViewPr>
    <p:cSldViewPr>
      <p:cViewPr varScale="1">
        <p:scale>
          <a:sx n="90" d="100"/>
          <a:sy n="90" d="100"/>
        </p:scale>
        <p:origin x="668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udy.com/academy/lesson/how-to-graph-ln-x.html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81209"/>
            <a:ext cx="5394326" cy="64054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Logistic Regression</a:t>
            </a:r>
            <a:endParaRPr lang="en-US" sz="5400" b="1" dirty="0">
              <a:solidFill>
                <a:srgbClr val="2D3A37"/>
              </a:solidFill>
              <a:effectLst/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9.1-9.4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			7.3-7.6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Ch 9. 21,33,35,37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none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674471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Suppose We Have Model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Then for Probability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Notice What Happens 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67447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FE3-484F-98B6-4441-D970315FB839}"/>
                  </a:ext>
                </a:extLst>
              </p:cNvPr>
              <p:cNvSpPr txBox="1"/>
              <p:nvPr/>
            </p:nvSpPr>
            <p:spPr>
              <a:xfrm>
                <a:off x="3962400" y="2653401"/>
                <a:ext cx="38862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=3−2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FE3-484F-98B6-4441-D970315FB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53401"/>
                <a:ext cx="3886200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D11E6C-CECF-276D-DFDE-8D76A046BD3A}"/>
                  </a:ext>
                </a:extLst>
              </p:cNvPr>
              <p:cNvSpPr txBox="1"/>
              <p:nvPr/>
            </p:nvSpPr>
            <p:spPr>
              <a:xfrm>
                <a:off x="2895600" y="3674199"/>
                <a:ext cx="5638800" cy="964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D11E6C-CECF-276D-DFDE-8D76A046B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674199"/>
                <a:ext cx="5638800" cy="9643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317EBF-2AB8-0F11-42BE-A812048A7080}"/>
                  </a:ext>
                </a:extLst>
              </p:cNvPr>
              <p:cNvSpPr txBox="1"/>
              <p:nvPr/>
            </p:nvSpPr>
            <p:spPr>
              <a:xfrm>
                <a:off x="1295400" y="5383624"/>
                <a:ext cx="8229600" cy="1201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317EBF-2AB8-0F11-42BE-A812048A7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383624"/>
                <a:ext cx="8229600" cy="12014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24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Estimating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Recall in Linear Regression We Chose Estimates Based Off Minimization of a Bad Thing (SSE)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 Logistic Regression We Choose Estimates that Maximize the Likelihood (Good Thing)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The Likelihood the Probability of Our Data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FEBA84-2598-4332-3A6E-F89170E48F3C}"/>
                  </a:ext>
                </a:extLst>
              </p:cNvPr>
              <p:cNvSpPr txBox="1"/>
              <p:nvPr/>
            </p:nvSpPr>
            <p:spPr>
              <a:xfrm>
                <a:off x="3962400" y="2645397"/>
                <a:ext cx="3886200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FEBA84-2598-4332-3A6E-F89170E4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45397"/>
                <a:ext cx="3886200" cy="854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65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3926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Function in R that Estimates Logistic Regression Models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GLM Stands for Generalized Linear Model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The “family=binomial” Argument Uses a Logit Link Function to Connect the Mean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to a Linear Predictor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3926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71DC255-D70B-B6DA-FFA4-BE056D8FEDF2}"/>
              </a:ext>
            </a:extLst>
          </p:cNvPr>
          <p:cNvSpPr txBox="1"/>
          <p:nvPr/>
        </p:nvSpPr>
        <p:spPr>
          <a:xfrm>
            <a:off x="3314700" y="260195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660066"/>
                </a:solidFill>
              </a:rPr>
              <a:t>glm</a:t>
            </a:r>
            <a:r>
              <a:rPr lang="en-US" sz="2400" b="1" dirty="0">
                <a:solidFill>
                  <a:srgbClr val="660066"/>
                </a:solidFill>
              </a:rPr>
              <a:t>(</a:t>
            </a:r>
            <a:r>
              <a:rPr lang="en-US" sz="2400" b="1" i="1" dirty="0">
                <a:solidFill>
                  <a:srgbClr val="660066"/>
                </a:solidFill>
              </a:rPr>
              <a:t>formula, </a:t>
            </a:r>
            <a:r>
              <a:rPr lang="en-US" sz="2400" b="1" dirty="0">
                <a:solidFill>
                  <a:srgbClr val="660066"/>
                </a:solidFill>
              </a:rPr>
              <a:t>family=binomial, </a:t>
            </a:r>
            <a:r>
              <a:rPr lang="en-US" sz="2400" b="1" i="1" dirty="0">
                <a:solidFill>
                  <a:srgbClr val="660066"/>
                </a:solidFill>
              </a:rPr>
              <a:t>data)</a:t>
            </a:r>
            <a:endParaRPr lang="en-US" sz="2400" b="1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7BDB10-F9E1-A662-4E28-55D00648C51A}"/>
                  </a:ext>
                </a:extLst>
              </p:cNvPr>
              <p:cNvSpPr txBox="1"/>
              <p:nvPr/>
            </p:nvSpPr>
            <p:spPr>
              <a:xfrm>
                <a:off x="2362200" y="5303831"/>
                <a:ext cx="6629400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𝑜𝑔𝑖𝑡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7BDB10-F9E1-A662-4E28-55D00648C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303831"/>
                <a:ext cx="6629400" cy="854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065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Putts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84909" y="1999655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Data from 587 Different Putts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What is the relationship between the length of a putt and the probability of making that putt?</a:t>
            </a:r>
            <a:endParaRPr lang="en-US" sz="2800" dirty="0">
              <a:solidFill>
                <a:srgbClr val="660066"/>
              </a:solidFill>
            </a:endParaRPr>
          </a:p>
        </p:txBody>
      </p:sp>
      <p:graphicFrame>
        <p:nvGraphicFramePr>
          <p:cNvPr id="4" name="Group 46">
            <a:extLst>
              <a:ext uri="{FF2B5EF4-FFF2-40B4-BE49-F238E27FC236}">
                <a16:creationId xmlns:a16="http://schemas.microsoft.com/office/drawing/2014/main" id="{FFF3C079-B259-4E91-CD47-D5A3A5500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871652"/>
              </p:ext>
            </p:extLst>
          </p:nvPr>
        </p:nvGraphicFramePr>
        <p:xfrm>
          <a:off x="2209800" y="2907878"/>
          <a:ext cx="7772400" cy="207327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416"/>
                          </a:solidFill>
                          <a:effectLst/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416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416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416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416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416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Made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84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Missed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47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119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108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125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134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666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27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248578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Plot Raw Data and Fit Linear Regression -&gt; Problematic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Plot Summarized Data and Fit Linear Regression -&gt; Problematic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Logistic Regression and Redo Plots -&gt; Reasonable</a:t>
            </a:r>
          </a:p>
        </p:txBody>
      </p:sp>
    </p:spTree>
    <p:extLst>
      <p:ext uri="{BB962C8B-B14F-4D97-AF65-F5344CB8AC3E}">
        <p14:creationId xmlns:p14="http://schemas.microsoft.com/office/powerpoint/2010/main" val="63803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27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Comparing Sample Proportions to Estimates From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Estimate Odds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When are the Odds Greater Than 1?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When are the Odds Less Than 1?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46">
                <a:extLst>
                  <a:ext uri="{FF2B5EF4-FFF2-40B4-BE49-F238E27FC236}">
                    <a16:creationId xmlns:a16="http://schemas.microsoft.com/office/drawing/2014/main" id="{D65A5C5A-6E77-E010-4C03-90C3A7D8214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30331718"/>
                  </p:ext>
                </p:extLst>
              </p:nvPr>
            </p:nvGraphicFramePr>
            <p:xfrm>
              <a:off x="1981200" y="2971800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46">
                <a:extLst>
                  <a:ext uri="{FF2B5EF4-FFF2-40B4-BE49-F238E27FC236}">
                    <a16:creationId xmlns:a16="http://schemas.microsoft.com/office/drawing/2014/main" id="{D65A5C5A-6E77-E010-4C03-90C3A7D8214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30331718"/>
                  </p:ext>
                </p:extLst>
              </p:nvPr>
            </p:nvGraphicFramePr>
            <p:xfrm>
              <a:off x="1981200" y="2971800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10465" r="-500939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12941" r="-500939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AA1437-ACF7-4F83-31F4-688DD16EDBAD}"/>
              </a:ext>
            </a:extLst>
          </p:cNvPr>
          <p:cNvCxnSpPr>
            <a:cxnSpLocks/>
          </p:cNvCxnSpPr>
          <p:nvPr/>
        </p:nvCxnSpPr>
        <p:spPr>
          <a:xfrm>
            <a:off x="1828800" y="3657600"/>
            <a:ext cx="495300" cy="152400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581F70-CEF2-CC9C-E55D-13DECCECEC7E}"/>
                  </a:ext>
                </a:extLst>
              </p:cNvPr>
              <p:cNvSpPr txBox="1"/>
              <p:nvPr/>
            </p:nvSpPr>
            <p:spPr>
              <a:xfrm>
                <a:off x="533400" y="3084352"/>
                <a:ext cx="1066800" cy="664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𝑀𝑎𝑑𝑒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𝐴𝑡𝑡𝑒𝑚𝑝𝑡𝑠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581F70-CEF2-CC9C-E55D-13DECCECE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084352"/>
                <a:ext cx="1066800" cy="664926"/>
              </a:xfrm>
              <a:prstGeom prst="rect">
                <a:avLst/>
              </a:prstGeom>
              <a:blipFill>
                <a:blip r:embed="rId4"/>
                <a:stretch>
                  <a:fillRect r="-16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51F4C2-897C-5E01-3685-6C35C3273A64}"/>
              </a:ext>
            </a:extLst>
          </p:cNvPr>
          <p:cNvCxnSpPr>
            <a:cxnSpLocks/>
          </p:cNvCxnSpPr>
          <p:nvPr/>
        </p:nvCxnSpPr>
        <p:spPr>
          <a:xfrm flipH="1" flipV="1">
            <a:off x="2667000" y="4419600"/>
            <a:ext cx="533400" cy="381000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4260004-BB53-BAA6-350E-C620EE4AB526}"/>
                  </a:ext>
                </a:extLst>
              </p:cNvPr>
              <p:cNvSpPr txBox="1"/>
              <p:nvPr/>
            </p:nvSpPr>
            <p:spPr>
              <a:xfrm>
                <a:off x="762000" y="4610986"/>
                <a:ext cx="6096000" cy="652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.26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0.57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.26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0.57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4260004-BB53-BAA6-350E-C620EE4AB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610986"/>
                <a:ext cx="6096000" cy="6528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4C3051C-D661-9643-22C5-0CE90DF16EF9}"/>
              </a:ext>
            </a:extLst>
          </p:cNvPr>
          <p:cNvSpPr txBox="1"/>
          <p:nvPr/>
        </p:nvSpPr>
        <p:spPr>
          <a:xfrm>
            <a:off x="9810750" y="3657600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207944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Odds Ratios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Way to Compare Two Groups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Example: Compare a Putt at 3ft Versus a Putt at 4ft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Formula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Interpretation: </a:t>
            </a:r>
            <a:r>
              <a:rPr lang="en-US" sz="2800" i="1" dirty="0">
                <a:solidFill>
                  <a:srgbClr val="660066"/>
                </a:solidFill>
              </a:rPr>
              <a:t>Odds of success in Group 1 is ____ times the odds of success in Group 2</a:t>
            </a: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ADBE42-61E7-917A-6012-6DA0FF0707B6}"/>
                  </a:ext>
                </a:extLst>
              </p:cNvPr>
              <p:cNvSpPr txBox="1"/>
              <p:nvPr/>
            </p:nvSpPr>
            <p:spPr>
              <a:xfrm>
                <a:off x="2133600" y="3768864"/>
                <a:ext cx="6629400" cy="980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𝑂𝑑𝑑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𝑂𝑑𝑑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ADBE42-61E7-917A-6012-6DA0FF070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768864"/>
                <a:ext cx="6629400" cy="980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582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27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Calculate Odds Ratios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Compare Odds Ratios to Slope of Logistic Regression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What Happens When We Increase X by 1?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C74E7C-98F2-1E13-868A-AEC42DBE63DB}"/>
                  </a:ext>
                </a:extLst>
              </p:cNvPr>
              <p:cNvSpPr txBox="1"/>
              <p:nvPr/>
            </p:nvSpPr>
            <p:spPr>
              <a:xfrm>
                <a:off x="990600" y="3802126"/>
                <a:ext cx="9372600" cy="689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𝑅𝑖𝑠𝑒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𝐶h𝑎𝑛𝑔𝑒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𝐿𝑜𝑔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𝑂𝑑𝑑𝑠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𝑂𝑑𝑑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𝑂𝑑𝑑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C74E7C-98F2-1E13-868A-AEC42DBE6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802126"/>
                <a:ext cx="9372600" cy="6896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08F6E5-07A1-ABD1-C21D-366E90FDAE6E}"/>
                  </a:ext>
                </a:extLst>
              </p:cNvPr>
              <p:cNvSpPr txBox="1"/>
              <p:nvPr/>
            </p:nvSpPr>
            <p:spPr>
              <a:xfrm>
                <a:off x="8649586" y="4552066"/>
                <a:ext cx="2895600" cy="783869"/>
              </a:xfrm>
              <a:prstGeom prst="rect">
                <a:avLst/>
              </a:prstGeom>
              <a:noFill/>
              <a:ln w="28575">
                <a:solidFill>
                  <a:srgbClr val="660066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800" b="0" dirty="0"/>
                  <a:t>Rule of Logarithms: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08F6E5-07A1-ABD1-C21D-366E90FDA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586" y="4552066"/>
                <a:ext cx="2895600" cy="783869"/>
              </a:xfrm>
              <a:prstGeom prst="rect">
                <a:avLst/>
              </a:prstGeom>
              <a:blipFill>
                <a:blip r:embed="rId4"/>
                <a:stretch>
                  <a:fillRect l="-1458" t="-3008"/>
                </a:stretch>
              </a:blipFill>
              <a:ln w="28575">
                <a:solidFill>
                  <a:srgbClr val="66006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2FE347-1313-4799-BDEA-DF901B1935EF}"/>
                  </a:ext>
                </a:extLst>
              </p:cNvPr>
              <p:cNvSpPr txBox="1"/>
              <p:nvPr/>
            </p:nvSpPr>
            <p:spPr>
              <a:xfrm>
                <a:off x="1143000" y="5435935"/>
                <a:ext cx="4761614" cy="414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2FE347-1313-4799-BDEA-DF901B193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435935"/>
                <a:ext cx="4761614" cy="414601"/>
              </a:xfrm>
              <a:prstGeom prst="rect">
                <a:avLst/>
              </a:prstGeom>
              <a:blipFill>
                <a:blip r:embed="rId5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207BE8-B05E-858C-3348-6A4FDDEAC05C}"/>
                  </a:ext>
                </a:extLst>
              </p:cNvPr>
              <p:cNvSpPr txBox="1"/>
              <p:nvPr/>
            </p:nvSpPr>
            <p:spPr>
              <a:xfrm>
                <a:off x="6274983" y="5524901"/>
                <a:ext cx="1980314" cy="651269"/>
              </a:xfrm>
              <a:prstGeom prst="rect">
                <a:avLst/>
              </a:prstGeom>
              <a:noFill/>
              <a:ln w="28575">
                <a:solidFill>
                  <a:srgbClr val="660066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800" b="0" dirty="0"/>
                  <a:t>Rule of Exponents: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207BE8-B05E-858C-3348-6A4FDDEAC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983" y="5524901"/>
                <a:ext cx="1980314" cy="651269"/>
              </a:xfrm>
              <a:prstGeom prst="rect">
                <a:avLst/>
              </a:prstGeom>
              <a:blipFill>
                <a:blip r:embed="rId6"/>
                <a:stretch>
                  <a:fillRect l="-1818" t="-2679" r="-1515"/>
                </a:stretch>
              </a:blipFill>
              <a:ln w="28575">
                <a:solidFill>
                  <a:srgbClr val="66006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CE09466-6486-0477-CEEB-FBAF8D346B57}"/>
              </a:ext>
            </a:extLst>
          </p:cNvPr>
          <p:cNvSpPr txBox="1"/>
          <p:nvPr/>
        </p:nvSpPr>
        <p:spPr>
          <a:xfrm>
            <a:off x="1524000" y="5742882"/>
            <a:ext cx="74250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660066"/>
                </a:solidFill>
              </a:rPr>
              <a:t>Odds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1DBB4-0590-2188-997F-0C517FCCBCE5}"/>
              </a:ext>
            </a:extLst>
          </p:cNvPr>
          <p:cNvSpPr txBox="1"/>
          <p:nvPr/>
        </p:nvSpPr>
        <p:spPr>
          <a:xfrm>
            <a:off x="5043378" y="5742882"/>
            <a:ext cx="74250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660066"/>
                </a:solidFill>
              </a:rPr>
              <a:t>Odds</a:t>
            </a: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46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Assumptions for Logistic Regression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Linearity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Assume the Linear Model for the Log Odds is Reasonable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Assess by Plotting the Log Odds from Proportions in Sample Against Your X Variable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Check for Linearity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Large Sample Size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Recall: np&gt;10 and n(1-p)&gt;10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Require 10 Successes and Failures                                                        Per Predictor Variable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664B29-0596-9FB1-7945-2EDBA0CD1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733800"/>
            <a:ext cx="4338279" cy="2434456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2752635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Assumptions for Logistic Regression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Randomness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Is Flipping a Weighted Coin Reasonable for Deciding Whether or Not the Outcome is 0 or 1?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Tied to the </a:t>
            </a:r>
            <a:r>
              <a:rPr lang="en-US" sz="2800" dirty="0" err="1">
                <a:solidFill>
                  <a:srgbClr val="660066"/>
                </a:solidFill>
              </a:rPr>
              <a:t>Bernouilli</a:t>
            </a:r>
            <a:r>
              <a:rPr lang="en-US" sz="2800" dirty="0">
                <a:solidFill>
                  <a:srgbClr val="660066"/>
                </a:solidFill>
              </a:rPr>
              <a:t> Distribution (Binary Variables)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Independence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Observed Successes/Failures Independent of Each Other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Tied to the Binomial Distribution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 Multicollinearity (Applies if Doing Multiple Logistic Regression)</a:t>
            </a:r>
          </a:p>
        </p:txBody>
      </p:sp>
    </p:spTree>
    <p:extLst>
      <p:ext uri="{BB962C8B-B14F-4D97-AF65-F5344CB8AC3E}">
        <p14:creationId xmlns:p14="http://schemas.microsoft.com/office/powerpoint/2010/main" val="402057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Motivation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84909" y="1999655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06B3A-6291-163F-0F1A-64463B104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62401"/>
            <a:ext cx="758613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883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Hypothesis Test and CI for Slope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533400" y="1981200"/>
                <a:ext cx="11201400" cy="4838346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Hypotheses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lvl="1"/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Test Statistic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i="1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rgbClr val="660066"/>
                    </a:solidFill>
                  </a:rPr>
                  <a:t>P-Value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Use Standard Normal Distribution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Use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2*</a:t>
                </a:r>
                <a:r>
                  <a:rPr lang="en-US" sz="2800" dirty="0">
                    <a:solidFill>
                      <a:srgbClr val="660066"/>
                    </a:solidFill>
                  </a:rPr>
                  <a:t>(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1-pnorm(abs(</a:t>
                </a:r>
                <a:r>
                  <a:rPr lang="en-US" sz="2800" b="1" dirty="0" err="1">
                    <a:solidFill>
                      <a:srgbClr val="660066"/>
                    </a:solidFill>
                  </a:rPr>
                  <a:t>zstar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),mean=0,sd=1)) </a:t>
                </a:r>
                <a:r>
                  <a:rPr lang="en-US" sz="2800" dirty="0">
                    <a:solidFill>
                      <a:srgbClr val="660066"/>
                    </a:solidFill>
                  </a:rPr>
                  <a:t>Function in R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81200"/>
                <a:ext cx="11201400" cy="48383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972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Hypothesis Test and CI for Slope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533400" y="1981200"/>
                <a:ext cx="11201400" cy="4508184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Decision – Same As Always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Interpret – Similar to Interpretation of Test from SLR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Alternative: Confidence Interval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1.96∗</m:t>
                    </m:r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Does it Contain 0? Yes or No?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CI for Odds Ratio – Exponentiate Both Bounds of CI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81200"/>
                <a:ext cx="11201400" cy="450818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0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Likelihood Ratio Test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5334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Tests Overall Effectiveness of the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Hypothesis Test for Comparing Empty Model to Full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Similar to F-test in Linear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Almost Equivalent to Previous Hypothesis Test (P-values Similar)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Let </a:t>
            </a:r>
            <a:r>
              <a:rPr lang="en-US" sz="2800" i="1" dirty="0">
                <a:solidFill>
                  <a:srgbClr val="660066"/>
                </a:solidFill>
              </a:rPr>
              <a:t>L</a:t>
            </a:r>
            <a:r>
              <a:rPr lang="en-US" sz="2800" dirty="0">
                <a:solidFill>
                  <a:srgbClr val="660066"/>
                </a:solidFill>
              </a:rPr>
              <a:t> Represent the Likelihood of our Model – We Want to Maximize</a:t>
            </a:r>
          </a:p>
        </p:txBody>
      </p:sp>
    </p:spTree>
    <p:extLst>
      <p:ext uri="{BB962C8B-B14F-4D97-AF65-F5344CB8AC3E}">
        <p14:creationId xmlns:p14="http://schemas.microsoft.com/office/powerpoint/2010/main" val="175007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Likelihood Ratio Test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533400" y="1981200"/>
                <a:ext cx="11201400" cy="415269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The </a:t>
                </a:r>
                <a:r>
                  <a:rPr lang="en-US" sz="2800" b="1" dirty="0" err="1">
                    <a:solidFill>
                      <a:srgbClr val="660066"/>
                    </a:solidFill>
                  </a:rPr>
                  <a:t>glm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() </a:t>
                </a:r>
                <a:r>
                  <a:rPr lang="en-US" sz="2800" dirty="0">
                    <a:solidFill>
                      <a:srgbClr val="660066"/>
                    </a:solidFill>
                  </a:rPr>
                  <a:t>Function Minimizes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−2∗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(Same as Maximizing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L</a:t>
                </a:r>
                <a:r>
                  <a:rPr lang="en-US" sz="2800" dirty="0">
                    <a:solidFill>
                      <a:srgbClr val="660066"/>
                    </a:solidFill>
                  </a:rPr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The </a:t>
                </a:r>
                <a:r>
                  <a:rPr lang="en-US" sz="2800" b="1" dirty="0" err="1">
                    <a:solidFill>
                      <a:srgbClr val="660066"/>
                    </a:solidFill>
                  </a:rPr>
                  <a:t>glm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() </a:t>
                </a:r>
                <a:r>
                  <a:rPr lang="en-US" sz="2800" dirty="0">
                    <a:solidFill>
                      <a:srgbClr val="660066"/>
                    </a:solidFill>
                  </a:rPr>
                  <a:t>Function also Estimates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L</a:t>
                </a:r>
                <a:r>
                  <a:rPr lang="en-US" sz="2800" i="1" baseline="-25000" dirty="0">
                    <a:solidFill>
                      <a:srgbClr val="660066"/>
                    </a:solidFill>
                  </a:rPr>
                  <a:t>0</a:t>
                </a:r>
                <a:r>
                  <a:rPr lang="en-US" sz="2800" dirty="0">
                    <a:solidFill>
                      <a:srgbClr val="660066"/>
                    </a:solidFill>
                  </a:rPr>
                  <a:t> Which is the Likelihood of the Constant Model or Empty Model (Only an Intercept)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Effectiveness of Model Can Be Measured by the Test Statistic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−2∗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−2∗</m:t>
                        </m:r>
                        <m:func>
                          <m:funcPr>
                            <m:ctrlP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Notice: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=−2∗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81200"/>
                <a:ext cx="11201400" cy="415269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125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Likelihood Ratio Test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533400" y="1981200"/>
                <a:ext cx="11201400" cy="486941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P-value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Use Chi-Squared Distribution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Degrees of Freedom for Chi-Squared is 1 When Full Model has 1 Predictor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Hypotheses the Same as Previous Test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Testing Same Hypothesis Test but Trust LRT Over Previous Test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81200"/>
                <a:ext cx="11201400" cy="48694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70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27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Examine Output from Logistic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Get Confidence Intervals for Slope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Get Confidence Intervals for Odds Ratio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Perform Likelihood Ratio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450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Maximizing Likelihood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Suppose There are Three Decks of Playing Cards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Standard 52 Card Deck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Euchre Deck (9,10,J,Q,K)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Only Red Cards from the Deck (26 Cards)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3" name="Picture 11" descr="Image result for deck cards images">
            <a:extLst>
              <a:ext uri="{FF2B5EF4-FFF2-40B4-BE49-F238E27FC236}">
                <a16:creationId xmlns:a16="http://schemas.microsoft.com/office/drawing/2014/main" id="{E9D07CAB-F82F-DEF9-9DC0-30CB3CE6A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024506"/>
            <a:ext cx="6553200" cy="270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410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Maximizing Likelihood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510288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Sample 2 Cards: Get Jack of Hearts and then the Jack of Diamonds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Let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L</a:t>
                </a:r>
                <a:r>
                  <a:rPr lang="en-US" sz="2800" dirty="0">
                    <a:solidFill>
                      <a:srgbClr val="660066"/>
                    </a:solidFill>
                  </a:rPr>
                  <a:t> Represent the Likelihood of Our Sample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Probability of the Sample Under All Three Situations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Full Deck: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52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51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≈0.00038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Euchre Deck: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≈0.0018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Red Deck: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26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≈0.0015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51028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BE29B3D-D28F-FCA5-1C82-F87830F781F2}"/>
              </a:ext>
            </a:extLst>
          </p:cNvPr>
          <p:cNvSpPr txBox="1"/>
          <p:nvPr/>
        </p:nvSpPr>
        <p:spPr>
          <a:xfrm>
            <a:off x="7719237" y="5176481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0066"/>
                </a:solidFill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660066"/>
                </a:solidFill>
              </a:rPr>
              <a:t>  Most Likely</a:t>
            </a:r>
          </a:p>
        </p:txBody>
      </p:sp>
    </p:spTree>
    <p:extLst>
      <p:ext uri="{BB962C8B-B14F-4D97-AF65-F5344CB8AC3E}">
        <p14:creationId xmlns:p14="http://schemas.microsoft.com/office/powerpoint/2010/main" val="2682879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Response Variable is Binary (Coded as Indicator)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Predictor Variable Could Be </a:t>
            </a:r>
            <a:r>
              <a:rPr lang="en-US" sz="2800" b="1" dirty="0">
                <a:solidFill>
                  <a:srgbClr val="660066"/>
                </a:solidFill>
              </a:rPr>
              <a:t>Numeric</a:t>
            </a:r>
            <a:r>
              <a:rPr lang="en-US" sz="2800" dirty="0">
                <a:solidFill>
                  <a:srgbClr val="660066"/>
                </a:solidFill>
              </a:rPr>
              <a:t> or </a:t>
            </a:r>
            <a:r>
              <a:rPr lang="en-US" sz="2800" b="1" dirty="0">
                <a:solidFill>
                  <a:srgbClr val="660066"/>
                </a:solidFill>
              </a:rPr>
              <a:t>Categorical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Bad Idea -&gt; </a:t>
            </a:r>
            <a:r>
              <a:rPr lang="en-US" sz="2800" b="1" dirty="0">
                <a:solidFill>
                  <a:srgbClr val="660066"/>
                </a:solidFill>
              </a:rPr>
              <a:t>Linear Regression</a:t>
            </a:r>
            <a:r>
              <a:rPr lang="en-US" sz="2800" dirty="0">
                <a:solidFill>
                  <a:srgbClr val="660066"/>
                </a:solidFill>
              </a:rPr>
              <a:t> or </a:t>
            </a:r>
            <a:r>
              <a:rPr lang="en-US" sz="2800" b="1" dirty="0">
                <a:solidFill>
                  <a:srgbClr val="660066"/>
                </a:solidFill>
              </a:rPr>
              <a:t>ANOVA</a:t>
            </a: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5D24DB-D500-5F6D-4FC9-570620369A24}"/>
                  </a:ext>
                </a:extLst>
              </p:cNvPr>
              <p:cNvSpPr txBox="1"/>
              <p:nvPr/>
            </p:nvSpPr>
            <p:spPr>
              <a:xfrm>
                <a:off x="2783658" y="2743200"/>
                <a:ext cx="6094428" cy="1053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𝑆𝑢𝑐𝑐𝑒𝑠𝑠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0       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𝐹𝑎𝑖𝑙𝑢𝑟𝑒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5D24DB-D500-5F6D-4FC9-570620369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58" y="2743200"/>
                <a:ext cx="6094428" cy="10534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3C952E-900E-A724-E634-049067B1BEB3}"/>
                  </a:ext>
                </a:extLst>
              </p:cNvPr>
              <p:cNvSpPr txBox="1"/>
              <p:nvPr/>
            </p:nvSpPr>
            <p:spPr>
              <a:xfrm>
                <a:off x="5638800" y="5181600"/>
                <a:ext cx="28575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3C952E-900E-A724-E634-049067B1B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181600"/>
                <a:ext cx="28575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20039-BF27-95DF-86FD-EFAD23FD1309}"/>
                  </a:ext>
                </a:extLst>
              </p:cNvPr>
              <p:cNvSpPr txBox="1"/>
              <p:nvPr/>
            </p:nvSpPr>
            <p:spPr>
              <a:xfrm>
                <a:off x="1934441" y="5181600"/>
                <a:ext cx="35052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20039-BF27-95DF-86FD-EFAD23FD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441" y="5181600"/>
                <a:ext cx="35052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64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Requirements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Logistic Regression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20039-BF27-95DF-86FD-EFAD23FD1309}"/>
                  </a:ext>
                </a:extLst>
              </p:cNvPr>
              <p:cNvSpPr txBox="1"/>
              <p:nvPr/>
            </p:nvSpPr>
            <p:spPr>
              <a:xfrm>
                <a:off x="990600" y="2667000"/>
                <a:ext cx="378055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𝐵𝑖𝑛𝑎𝑟𝑦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𝑅𝑒𝑠𝑝𝑜𝑛𝑠𝑒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20039-BF27-95DF-86FD-EFAD23FD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667000"/>
                <a:ext cx="378055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D7A048-CDEB-41B6-7B9C-2060151F9B93}"/>
                  </a:ext>
                </a:extLst>
              </p:cNvPr>
              <p:cNvSpPr txBox="1"/>
              <p:nvPr/>
            </p:nvSpPr>
            <p:spPr>
              <a:xfrm>
                <a:off x="5524499" y="2667000"/>
                <a:ext cx="411480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𝑃𝑟𝑒𝑑𝑖𝑐𝑡𝑜𝑟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𝑉𝑎𝑟𝑖𝑎𝑏𝑙𝑒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D7A048-CDEB-41B6-7B9C-2060151F9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99" y="2667000"/>
                <a:ext cx="41148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C4FCA-79B4-1194-3C01-78F7A9C4B10D}"/>
                  </a:ext>
                </a:extLst>
              </p:cNvPr>
              <p:cNvSpPr txBox="1"/>
              <p:nvPr/>
            </p:nvSpPr>
            <p:spPr>
              <a:xfrm>
                <a:off x="914400" y="3167390"/>
                <a:ext cx="828675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𝑃𝑟𝑜𝑝𝑜𝑟𝑡𝑖𝑜𝑛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C4FCA-79B4-1194-3C01-78F7A9C4B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167390"/>
                <a:ext cx="828675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E31922-351C-CD0F-6E2C-10B614521796}"/>
                  </a:ext>
                </a:extLst>
              </p:cNvPr>
              <p:cNvSpPr txBox="1"/>
              <p:nvPr/>
            </p:nvSpPr>
            <p:spPr>
              <a:xfrm>
                <a:off x="990600" y="4449663"/>
                <a:ext cx="3886200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E31922-351C-CD0F-6E2C-10B614521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449663"/>
                <a:ext cx="3886200" cy="8542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431286E-77D7-73DC-1DEC-A27B643916F1}"/>
              </a:ext>
            </a:extLst>
          </p:cNvPr>
          <p:cNvSpPr txBox="1"/>
          <p:nvPr/>
        </p:nvSpPr>
        <p:spPr>
          <a:xfrm>
            <a:off x="5100204" y="4615189"/>
            <a:ext cx="619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FB6625-B58C-15FB-7C79-F4FDF0940CAD}"/>
                  </a:ext>
                </a:extLst>
              </p:cNvPr>
              <p:cNvSpPr txBox="1"/>
              <p:nvPr/>
            </p:nvSpPr>
            <p:spPr>
              <a:xfrm>
                <a:off x="5372102" y="4318345"/>
                <a:ext cx="3886200" cy="985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FB6625-B58C-15FB-7C79-F4FDF0940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2" y="4318345"/>
                <a:ext cx="3886200" cy="9855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CA25FB96-0AC4-B45B-5A36-F59192F0018C}"/>
              </a:ext>
            </a:extLst>
          </p:cNvPr>
          <p:cNvSpPr/>
          <p:nvPr/>
        </p:nvSpPr>
        <p:spPr>
          <a:xfrm>
            <a:off x="3295647" y="4615188"/>
            <a:ext cx="1475512" cy="523221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F0AE0C-98C3-BB3E-DD9B-CDD4FD4AA0A1}"/>
              </a:ext>
            </a:extLst>
          </p:cNvPr>
          <p:cNvSpPr txBox="1"/>
          <p:nvPr/>
        </p:nvSpPr>
        <p:spPr>
          <a:xfrm>
            <a:off x="3258847" y="5186645"/>
            <a:ext cx="2361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60066"/>
                </a:solidFill>
              </a:rPr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10727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Parameter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Versus Statistic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Example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= Probability of Having Green Eyes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Sample of 10 Random People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= Sample Average or Proportion of Blue-Eyed People in Sample</a:t>
                </a:r>
              </a:p>
              <a:p>
                <a:pPr lvl="1"/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Another Reason Why Linear Regression or ANOVA Wouldn’t Work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5A529F-2604-2D91-BCD8-FE452AF758E3}"/>
                  </a:ext>
                </a:extLst>
              </p:cNvPr>
              <p:cNvSpPr txBox="1"/>
              <p:nvPr/>
            </p:nvSpPr>
            <p:spPr>
              <a:xfrm>
                <a:off x="1981200" y="4343400"/>
                <a:ext cx="35052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,1,1,0,1,0,0,0,0,0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5A529F-2604-2D91-BCD8-FE452AF75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343400"/>
                <a:ext cx="35052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F8509B-8E1E-C57C-BD11-9441008D7263}"/>
                  </a:ext>
                </a:extLst>
              </p:cNvPr>
              <p:cNvSpPr txBox="1"/>
              <p:nvPr/>
            </p:nvSpPr>
            <p:spPr>
              <a:xfrm>
                <a:off x="838200" y="5376536"/>
                <a:ext cx="9836728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0+1+1+0+1+0+0+0+0+0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=0.3=30%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F8509B-8E1E-C57C-BD11-9441008D7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76536"/>
                <a:ext cx="9836728" cy="670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82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507656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Odds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rgbClr val="660066"/>
                    </a:solidFill>
                  </a:rPr>
                  <a:t>Odds </a:t>
                </a:r>
                <a:r>
                  <a:rPr lang="en-US" sz="2800" dirty="0">
                    <a:solidFill>
                      <a:srgbClr val="660066"/>
                    </a:solidFill>
                  </a:rPr>
                  <a:t>are a Ratio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≠1</m:t>
                        </m:r>
                      </m:e>
                    </m:d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   (Binary Case)  </a:t>
                </a:r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Example: The Odds of a Horse Winning a Race is 4 to 1 or 4:1 or 4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Interpretation: “4 Wins for Every 1 Loss”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Probability: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𝑊𝑖𝑛</m:t>
                        </m:r>
                      </m:e>
                    </m:d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=4/5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</m:d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Calculation of Odds: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𝑊𝑖𝑛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/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</m:d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507656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B345AD-EC13-3D8E-BF55-DB5C658D1C18}"/>
                  </a:ext>
                </a:extLst>
              </p:cNvPr>
              <p:cNvSpPr txBox="1"/>
              <p:nvPr/>
            </p:nvSpPr>
            <p:spPr>
              <a:xfrm>
                <a:off x="5372100" y="2704580"/>
                <a:ext cx="2019300" cy="627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Estimate: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B345AD-EC13-3D8E-BF55-DB5C658D1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0" y="2704580"/>
                <a:ext cx="2019300" cy="627159"/>
              </a:xfrm>
              <a:prstGeom prst="rect">
                <a:avLst/>
              </a:prstGeom>
              <a:blipFill>
                <a:blip r:embed="rId4"/>
                <a:stretch>
                  <a:fillRect l="-4518" b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FCD70B-3C40-35F8-4D27-62302FFFE777}"/>
                  </a:ext>
                </a:extLst>
              </p:cNvPr>
              <p:cNvSpPr txBox="1"/>
              <p:nvPr/>
            </p:nvSpPr>
            <p:spPr>
              <a:xfrm>
                <a:off x="2743200" y="2704580"/>
                <a:ext cx="2362200" cy="584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Parameter: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FCD70B-3C40-35F8-4D27-62302FFFE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704580"/>
                <a:ext cx="2362200" cy="584263"/>
              </a:xfrm>
              <a:prstGeom prst="rect">
                <a:avLst/>
              </a:prstGeom>
              <a:blipFill>
                <a:blip r:embed="rId5"/>
                <a:stretch>
                  <a:fillRect l="-3866" t="-1042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64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310825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Reason for Logistic Regression Model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Notice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rgbClr val="660066"/>
                    </a:solidFill>
                  </a:rPr>
                  <a:t>Probability: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rgbClr val="660066"/>
                    </a:solidFill>
                  </a:rPr>
                  <a:t>Odds: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Log Odds: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31082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FE3-484F-98B6-4441-D970315FB839}"/>
                  </a:ext>
                </a:extLst>
              </p:cNvPr>
              <p:cNvSpPr txBox="1"/>
              <p:nvPr/>
            </p:nvSpPr>
            <p:spPr>
              <a:xfrm>
                <a:off x="4114800" y="2691245"/>
                <a:ext cx="3886200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FE3-484F-98B6-4441-D970315FB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91245"/>
                <a:ext cx="3886200" cy="854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ow to Graph ln(x) - Video &amp; Lesson Transcript | Study.com">
            <a:extLst>
              <a:ext uri="{FF2B5EF4-FFF2-40B4-BE49-F238E27FC236}">
                <a16:creationId xmlns:a16="http://schemas.microsoft.com/office/drawing/2014/main" id="{86839EC2-D467-FF74-8E4D-1D77B7A16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3531341"/>
            <a:ext cx="3333750" cy="2333625"/>
          </a:xfrm>
          <a:prstGeom prst="rect">
            <a:avLst/>
          </a:prstGeom>
          <a:noFill/>
          <a:ln w="28575">
            <a:solidFill>
              <a:srgbClr val="66006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563D0865-89AD-33BF-AF0E-3AF8176FFDC7}"/>
              </a:ext>
            </a:extLst>
          </p:cNvPr>
          <p:cNvSpPr txBox="1">
            <a:spLocks noChangeArrowheads="1"/>
          </p:cNvSpPr>
          <p:nvPr/>
        </p:nvSpPr>
        <p:spPr>
          <a:xfrm>
            <a:off x="8391968" y="5378308"/>
            <a:ext cx="28956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study.com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60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Interpretation of Logistic Regression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Model: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Default in Statistics is the Natural Logarithm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Intercept Represents the Log Odds When </a:t>
            </a:r>
            <a:r>
              <a:rPr lang="en-US" sz="2800" i="1" dirty="0">
                <a:solidFill>
                  <a:srgbClr val="660066"/>
                </a:solidFill>
              </a:rPr>
              <a:t>X=0</a:t>
            </a: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Slope Represents the Change in Log Odds When </a:t>
            </a:r>
            <a:r>
              <a:rPr lang="en-US" sz="2800" i="1" dirty="0">
                <a:solidFill>
                  <a:srgbClr val="660066"/>
                </a:solidFill>
              </a:rPr>
              <a:t>X</a:t>
            </a:r>
            <a:r>
              <a:rPr lang="en-US" sz="2800" dirty="0">
                <a:solidFill>
                  <a:srgbClr val="660066"/>
                </a:solidFill>
              </a:rPr>
              <a:t> Increases by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FE3-484F-98B6-4441-D970315FB839}"/>
                  </a:ext>
                </a:extLst>
              </p:cNvPr>
              <p:cNvSpPr txBox="1"/>
              <p:nvPr/>
            </p:nvSpPr>
            <p:spPr>
              <a:xfrm>
                <a:off x="3962400" y="2898758"/>
                <a:ext cx="3886200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FE3-484F-98B6-4441-D970315FB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898758"/>
                <a:ext cx="3886200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11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3439239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Suppose We Have Model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Then for Odds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Indicates Odds Decreases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Increases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343923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FE3-484F-98B6-4441-D970315FB839}"/>
                  </a:ext>
                </a:extLst>
              </p:cNvPr>
              <p:cNvSpPr txBox="1"/>
              <p:nvPr/>
            </p:nvSpPr>
            <p:spPr>
              <a:xfrm>
                <a:off x="3962400" y="2653401"/>
                <a:ext cx="38862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=3−2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FE3-484F-98B6-4441-D970315FB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53401"/>
                <a:ext cx="3886200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1C6128-DD69-4A06-4B5A-C63632EE128A}"/>
                  </a:ext>
                </a:extLst>
              </p:cNvPr>
              <p:cNvSpPr txBox="1"/>
              <p:nvPr/>
            </p:nvSpPr>
            <p:spPr>
              <a:xfrm>
                <a:off x="2590800" y="3763907"/>
                <a:ext cx="6629400" cy="912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3−2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1C6128-DD69-4A06-4B5A-C63632EE1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763907"/>
                <a:ext cx="6629400" cy="9124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4121E8-904B-5474-D234-ABF21A002E79}"/>
                  </a:ext>
                </a:extLst>
              </p:cNvPr>
              <p:cNvSpPr txBox="1"/>
              <p:nvPr/>
            </p:nvSpPr>
            <p:spPr>
              <a:xfrm>
                <a:off x="7816702" y="2683561"/>
                <a:ext cx="3581400" cy="1200329"/>
              </a:xfrm>
              <a:prstGeom prst="rect">
                <a:avLst/>
              </a:prstGeom>
              <a:noFill/>
              <a:ln w="28575">
                <a:solidFill>
                  <a:srgbClr val="66006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Log Odds Decreasing by 2 for Every 1 Unit Increase in X is not Equivalent to Saying that Odds Decreases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Every 1 Unit Increase in X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4121E8-904B-5474-D234-ABF21A002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702" y="2683561"/>
                <a:ext cx="3581400" cy="1200329"/>
              </a:xfrm>
              <a:prstGeom prst="rect">
                <a:avLst/>
              </a:prstGeom>
              <a:blipFill>
                <a:blip r:embed="rId6"/>
                <a:stretch>
                  <a:fillRect l="-1012" t="-1485" r="-843" b="-5446"/>
                </a:stretch>
              </a:blipFill>
              <a:ln w="28575">
                <a:solidFill>
                  <a:srgbClr val="66006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11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1320</Words>
  <Application>Microsoft Office PowerPoint</Application>
  <PresentationFormat>Widescreen</PresentationFormat>
  <Paragraphs>321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Adobe Devanagari</vt:lpstr>
      <vt:lpstr>Arial</vt:lpstr>
      <vt:lpstr>Calibri</vt:lpstr>
      <vt:lpstr>Calibri Light</vt:lpstr>
      <vt:lpstr>Cambria Math</vt:lpstr>
      <vt:lpstr>Times New Roman</vt:lpstr>
      <vt:lpstr>Office Theme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2023-12-05T18:28:03Z</dcterms:modified>
</cp:coreProperties>
</file>