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9" r:id="rId3"/>
    <p:sldId id="416" r:id="rId4"/>
    <p:sldId id="420" r:id="rId5"/>
    <p:sldId id="421" r:id="rId6"/>
    <p:sldId id="417" r:id="rId7"/>
    <p:sldId id="422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-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Cross-Validation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4. 8-9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Currently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Two Linear Regression Models for Same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model is </a:t>
            </a:r>
            <a:r>
              <a:rPr lang="en-US" sz="2800" b="1" i="1" dirty="0">
                <a:solidFill>
                  <a:srgbClr val="660066"/>
                </a:solidFill>
              </a:rPr>
              <a:t>better</a:t>
            </a:r>
            <a:r>
              <a:rPr lang="en-US" sz="2800" i="1" dirty="0">
                <a:solidFill>
                  <a:srgbClr val="660066"/>
                </a:solidFill>
              </a:rPr>
              <a:t>? Can we use the Nested F-test?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Have Used </a:t>
            </a:r>
            <a:r>
              <a:rPr lang="en-US" sz="2800" i="1" dirty="0">
                <a:solidFill>
                  <a:srgbClr val="660066"/>
                </a:solidFill>
              </a:rPr>
              <a:t>SSE, RMSE, </a:t>
            </a:r>
            <a:r>
              <a:rPr lang="en-US" sz="2800" dirty="0">
                <a:solidFill>
                  <a:srgbClr val="660066"/>
                </a:solidFill>
              </a:rPr>
              <a:t>and</a:t>
            </a:r>
            <a:r>
              <a:rPr lang="en-US" sz="2800" i="1" dirty="0">
                <a:solidFill>
                  <a:srgbClr val="660066"/>
                </a:solidFill>
              </a:rPr>
              <a:t> R-squared </a:t>
            </a:r>
            <a:r>
              <a:rPr lang="en-US" sz="2800" dirty="0">
                <a:solidFill>
                  <a:srgbClr val="660066"/>
                </a:solidFill>
              </a:rPr>
              <a:t>but these have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Learned About </a:t>
            </a:r>
            <a:r>
              <a:rPr lang="en-US" sz="2800" i="1" dirty="0">
                <a:solidFill>
                  <a:srgbClr val="660066"/>
                </a:solidFill>
              </a:rPr>
              <a:t>Adjusted R-squared, Mallow’s Cp, AIC, </a:t>
            </a:r>
            <a:r>
              <a:rPr lang="en-US" sz="2800" dirty="0">
                <a:solidFill>
                  <a:srgbClr val="660066"/>
                </a:solidFill>
              </a:rPr>
              <a:t>and</a:t>
            </a:r>
            <a:r>
              <a:rPr lang="en-US" sz="2800" i="1" dirty="0">
                <a:solidFill>
                  <a:srgbClr val="660066"/>
                </a:solidFill>
              </a:rPr>
              <a:t> BIC </a:t>
            </a:r>
            <a:r>
              <a:rPr lang="en-US" sz="2800" dirty="0">
                <a:solidFill>
                  <a:srgbClr val="660066"/>
                </a:solidFill>
              </a:rPr>
              <a:t>Which Involve Penalties for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00BAE1-31A6-F22E-7889-0A66D6F6FB67}"/>
                  </a:ext>
                </a:extLst>
              </p:cNvPr>
              <p:cNvSpPr txBox="1"/>
              <p:nvPr/>
            </p:nvSpPr>
            <p:spPr>
              <a:xfrm>
                <a:off x="2362200" y="2635035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Model 1: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00BAE1-31A6-F22E-7889-0A66D6F6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35035"/>
                <a:ext cx="7086600" cy="461665"/>
              </a:xfrm>
              <a:prstGeom prst="rect">
                <a:avLst/>
              </a:prstGeom>
              <a:blipFill>
                <a:blip r:embed="rId3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7117B-6AFE-C88D-E211-1380A7A35AA1}"/>
                  </a:ext>
                </a:extLst>
              </p:cNvPr>
              <p:cNvSpPr txBox="1"/>
              <p:nvPr/>
            </p:nvSpPr>
            <p:spPr>
              <a:xfrm>
                <a:off x="2362200" y="3087234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Model 2: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7117B-6AFE-C88D-E211-1380A7A3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087234"/>
                <a:ext cx="7086600" cy="461665"/>
              </a:xfrm>
              <a:prstGeom prst="rect">
                <a:avLst/>
              </a:prstGeom>
              <a:blipFill>
                <a:blip r:embed="rId4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Previous Metrics are Based on </a:t>
            </a:r>
            <a:r>
              <a:rPr lang="en-US" sz="2800" b="1" dirty="0">
                <a:solidFill>
                  <a:srgbClr val="660066"/>
                </a:solidFill>
              </a:rPr>
              <a:t>Fitted</a:t>
            </a:r>
            <a:r>
              <a:rPr lang="en-US" sz="2800" dirty="0">
                <a:solidFill>
                  <a:srgbClr val="660066"/>
                </a:solidFill>
              </a:rPr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Metrics </a:t>
            </a:r>
            <a:r>
              <a:rPr lang="en-US" sz="2800" b="1" dirty="0">
                <a:solidFill>
                  <a:srgbClr val="660066"/>
                </a:solidFill>
              </a:rPr>
              <a:t>Based</a:t>
            </a:r>
            <a:r>
              <a:rPr lang="en-US" sz="2800" dirty="0">
                <a:solidFill>
                  <a:srgbClr val="660066"/>
                </a:solidFill>
              </a:rPr>
              <a:t> on Predicted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To Get Real Predictions We Have to Leave Data Out of Model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Cross-Validation Methods Involve the Intentional Leaving-out of Data to Evaluate How Accurately a Model Would </a:t>
            </a:r>
            <a:r>
              <a:rPr lang="en-US" sz="2800">
                <a:solidFill>
                  <a:srgbClr val="660066"/>
                </a:solidFill>
              </a:rPr>
              <a:t>Predict Out-of-Sample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Holdout-Method  (Simplest form of Cross-Validation)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Split Data Into Training and Test 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Models to Training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 onto Test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Prediction Accuracy Using Metric (i.e. RMSE)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RMSE in Training Set to RMSE in Testing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DD19A-42E8-552D-21AB-52427A015A6C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32004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DD19A-42E8-552D-21AB-52427A01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32004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1FDAE4-7550-F401-747A-6D7F7CA86E1D}"/>
              </a:ext>
            </a:extLst>
          </p:cNvPr>
          <p:cNvSpPr txBox="1"/>
          <p:nvPr/>
        </p:nvSpPr>
        <p:spPr>
          <a:xfrm>
            <a:off x="5181600" y="5095981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Notice We Are Not Dividing by n-1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BA7DAA-64EC-1C17-6358-6349E4BB9C8E}"/>
              </a:ext>
            </a:extLst>
          </p:cNvPr>
          <p:cNvCxnSpPr/>
          <p:nvPr/>
        </p:nvCxnSpPr>
        <p:spPr>
          <a:xfrm flipH="1">
            <a:off x="4419600" y="5296036"/>
            <a:ext cx="762000" cy="0"/>
          </a:xfrm>
          <a:prstGeom prst="straightConnector1">
            <a:avLst/>
          </a:prstGeom>
          <a:ln w="190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546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Shrinkage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 is the Difference Between R-squared from the Model and  R-squared Calculated on Predictions from Test 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You can Use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Correlation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Calculate                 Out-of-Sample R-squared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Book Says Shrinkage of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More Than 50%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“Worrisome”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solidFill>
                      <a:srgbClr val="660066"/>
                    </a:solidFill>
                  </a:rPr>
                  <a:t>Should We Expect Shrinkage? What Does It Attempt to Measure?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54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8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21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4857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Multiple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Nested F-Test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Cross-Validation Methodology in the Textbook is Obsolete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are the Problems with the </a:t>
            </a:r>
            <a:r>
              <a:rPr lang="en-US" sz="2800" b="1" dirty="0">
                <a:solidFill>
                  <a:srgbClr val="660066"/>
                </a:solidFill>
              </a:rPr>
              <a:t>Holdout Method</a:t>
            </a:r>
            <a:r>
              <a:rPr lang="en-US" sz="2800" dirty="0">
                <a:solidFill>
                  <a:srgbClr val="660066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Personally, I </a:t>
            </a:r>
            <a:r>
              <a:rPr lang="en-US" sz="2800" b="1" dirty="0">
                <a:solidFill>
                  <a:srgbClr val="660066"/>
                </a:solidFill>
              </a:rPr>
              <a:t>Wouldn’t</a:t>
            </a:r>
            <a:r>
              <a:rPr lang="en-US" sz="2800" dirty="0">
                <a:solidFill>
                  <a:srgbClr val="660066"/>
                </a:solidFill>
              </a:rPr>
              <a:t> Call What We Learned Cross-Validation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Classic Cross-Validation is Called 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3038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Cambria Math</vt:lpstr>
      <vt:lpstr>Office Theme</vt:lpstr>
      <vt:lpstr>Cross-Validation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2023-11-07T04:42:30Z</dcterms:modified>
</cp:coreProperties>
</file>