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3" r:id="rId3"/>
    <p:sldId id="445" r:id="rId4"/>
    <p:sldId id="417" r:id="rId5"/>
    <p:sldId id="446" r:id="rId6"/>
    <p:sldId id="436" r:id="rId7"/>
    <p:sldId id="435" r:id="rId8"/>
    <p:sldId id="449" r:id="rId9"/>
    <p:sldId id="447" r:id="rId10"/>
    <p:sldId id="450" r:id="rId11"/>
    <p:sldId id="451" r:id="rId12"/>
    <p:sldId id="452" r:id="rId13"/>
    <p:sldId id="453" r:id="rId14"/>
    <p:sldId id="454" r:id="rId15"/>
    <p:sldId id="455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19" autoAdjust="0"/>
  </p:normalViewPr>
  <p:slideViewPr>
    <p:cSldViewPr>
      <p:cViewPr varScale="1">
        <p:scale>
          <a:sx n="92" d="100"/>
          <a:sy n="92" d="100"/>
        </p:scale>
        <p:origin x="3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Multiple Tests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8.2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8. 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10, 13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Margin of Error the Same for Every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Sample Means of 5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Difference Between Bud and Each Other Student is </a:t>
            </a:r>
            <a:r>
              <a:rPr lang="en-US" sz="2800" b="1" dirty="0">
                <a:solidFill>
                  <a:srgbClr val="660066"/>
                </a:solidFill>
              </a:rPr>
              <a:t>More Than</a:t>
            </a:r>
            <a:r>
              <a:rPr lang="en-US" sz="2800" dirty="0">
                <a:solidFill>
                  <a:srgbClr val="660066"/>
                </a:solidFill>
              </a:rPr>
              <a:t> 25.1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3C27E-DEE0-FA66-9334-87D702A75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581400"/>
            <a:ext cx="4267200" cy="1296808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BB2C6-B6EB-21D6-E863-6CB4885D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362200"/>
            <a:ext cx="4267200" cy="124947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52072-F098-D11E-337A-BED390DB7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730988"/>
            <a:ext cx="2476500" cy="103482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1481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Pairwise t-Tests Under Bonferroni Adjustment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B5C36-CDD5-D9EC-3DC9-98ADAFAA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934200" cy="3970389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98B2D4-EF7C-5302-7E91-7C9FB3324E62}"/>
              </a:ext>
            </a:extLst>
          </p:cNvPr>
          <p:cNvSpPr/>
          <p:nvPr/>
        </p:nvSpPr>
        <p:spPr>
          <a:xfrm>
            <a:off x="2258475" y="5867400"/>
            <a:ext cx="3799425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EF22F-2BDD-DBC4-E570-5F5442DF9DE0}"/>
              </a:ext>
            </a:extLst>
          </p:cNvPr>
          <p:cNvCxnSpPr>
            <a:cxnSpLocks/>
          </p:cNvCxnSpPr>
          <p:nvPr/>
        </p:nvCxnSpPr>
        <p:spPr>
          <a:xfrm>
            <a:off x="6172200" y="6019800"/>
            <a:ext cx="23622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303D06-7080-98AE-D2D7-06680B8FBEEC}"/>
              </a:ext>
            </a:extLst>
          </p:cNvPr>
          <p:cNvSpPr txBox="1"/>
          <p:nvPr/>
        </p:nvSpPr>
        <p:spPr>
          <a:xfrm>
            <a:off x="8515350" y="5835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Still All Less Than 0.05</a:t>
            </a:r>
          </a:p>
        </p:txBody>
      </p:sp>
    </p:spTree>
    <p:extLst>
      <p:ext uri="{BB962C8B-B14F-4D97-AF65-F5344CB8AC3E}">
        <p14:creationId xmlns:p14="http://schemas.microsoft.com/office/powerpoint/2010/main" val="20623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Tukey’s HSD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Moderate Approach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Method: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Choose a Familywise Error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Find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from the </a:t>
                </a:r>
                <a:r>
                  <a:rPr lang="en-US" sz="2800" b="0" i="1" dirty="0">
                    <a:solidFill>
                      <a:srgbClr val="660066"/>
                    </a:solidFill>
                  </a:rPr>
                  <a:t>Studentized Range Distribution </a:t>
                </a:r>
                <a:r>
                  <a:rPr lang="en-US" sz="2800" b="0" dirty="0">
                    <a:solidFill>
                      <a:srgbClr val="660066"/>
                    </a:solidFill>
                  </a:rPr>
                  <a:t>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, number of groups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0" dirty="0" err="1">
                    <a:solidFill>
                      <a:srgbClr val="660066"/>
                    </a:solidFill>
                  </a:rPr>
                  <a:t>d.f.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Compute Intervals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CE39C5-EBA8-0284-DD3F-9CD83F21837B}"/>
                  </a:ext>
                </a:extLst>
              </p:cNvPr>
              <p:cNvSpPr txBox="1"/>
              <p:nvPr/>
            </p:nvSpPr>
            <p:spPr>
              <a:xfrm>
                <a:off x="2057400" y="4953000"/>
                <a:ext cx="754033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CE39C5-EBA8-0284-DD3F-9CD83F21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7540336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4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Margin of Error the Same for Every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Notice: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FF57-34C4-4533-D1D7-219ED5A8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5051"/>
            <a:ext cx="5304838" cy="194225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ACBAE-93D8-6F29-9357-990985F32B1C}"/>
                  </a:ext>
                </a:extLst>
              </p:cNvPr>
              <p:cNvSpPr txBox="1"/>
              <p:nvPr/>
            </p:nvSpPr>
            <p:spPr>
              <a:xfrm>
                <a:off x="1905000" y="4879003"/>
                <a:ext cx="754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𝐹𝑖𝑠h𝑒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𝐿𝑆𝐷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𝑇𝑢𝑘𝑒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𝐻𝑆𝐷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𝐵𝑜𝑛𝑓𝑒𝑟𝑟𝑜𝑛𝑖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ACBAE-93D8-6F29-9357-990985F3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9003"/>
                <a:ext cx="754033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3957D-48BB-91EF-D332-326C361F4742}"/>
                  </a:ext>
                </a:extLst>
              </p:cNvPr>
              <p:cNvSpPr txBox="1"/>
              <p:nvPr/>
            </p:nvSpPr>
            <p:spPr>
              <a:xfrm>
                <a:off x="1828800" y="5355953"/>
                <a:ext cx="754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16.28&lt;23.58&lt;25.1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3957D-48BB-91EF-D332-326C361F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55953"/>
                <a:ext cx="7540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4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Pairwise t-Tests Under </a:t>
            </a:r>
            <a:r>
              <a:rPr lang="en-US" sz="2800" dirty="0" err="1">
                <a:solidFill>
                  <a:srgbClr val="660066"/>
                </a:solidFill>
              </a:rPr>
              <a:t>TukeyHSD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Fourth Column Shows P-values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Find Significance With Bud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238AE-D99F-A090-47A6-BC7DEDA0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209800"/>
            <a:ext cx="5105400" cy="4519282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43487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of Confidence Intervals Using Tukey’s HSD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Calculation for Betsy vs Barb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58206-B050-1D0B-06A6-4E61F07D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819400"/>
            <a:ext cx="4642649" cy="35052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F4506-035E-AE8B-637C-480E2B1C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31379"/>
            <a:ext cx="5509459" cy="8312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D420C8-05CB-5A12-642B-2B43767F6091}"/>
                  </a:ext>
                </a:extLst>
              </p:cNvPr>
              <p:cNvSpPr txBox="1"/>
              <p:nvPr/>
            </p:nvSpPr>
            <p:spPr>
              <a:xfrm>
                <a:off x="-62345" y="4471267"/>
                <a:ext cx="754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(16−23.58, 16+23.58)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D420C8-05CB-5A12-642B-2B43767F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345" y="4471267"/>
                <a:ext cx="754033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509987-47BE-C9AD-8EA5-50DA4FD7410D}"/>
                  </a:ext>
                </a:extLst>
              </p:cNvPr>
              <p:cNvSpPr txBox="1"/>
              <p:nvPr/>
            </p:nvSpPr>
            <p:spPr>
              <a:xfrm>
                <a:off x="-76200" y="4879003"/>
                <a:ext cx="754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(−7.58, 39.58)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509987-47BE-C9AD-8EA5-50DA4FD74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79003"/>
                <a:ext cx="754033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8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Pairwise Comparisons After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Want to Test Hypotheses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at the 5% Significance Level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Create Confidence Intervals for Each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Unique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Goal: Explore Different Options for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Critical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66A73-BD25-DA35-DE61-BB363C8B3D70}"/>
                  </a:ext>
                </a:extLst>
              </p:cNvPr>
              <p:cNvSpPr txBox="1"/>
              <p:nvPr/>
            </p:nvSpPr>
            <p:spPr>
              <a:xfrm>
                <a:off x="2057400" y="2780787"/>
                <a:ext cx="75403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66A73-BD25-DA35-DE61-BB363C8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780787"/>
                <a:ext cx="7540336" cy="491417"/>
              </a:xfrm>
              <a:prstGeom prst="rect">
                <a:avLst/>
              </a:prstGeom>
              <a:blipFill>
                <a:blip r:embed="rId4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DF3C4-0D3E-A741-AEF7-9FCD8E9D9235}"/>
                  </a:ext>
                </a:extLst>
              </p:cNvPr>
              <p:cNvSpPr txBox="1"/>
              <p:nvPr/>
            </p:nvSpPr>
            <p:spPr>
              <a:xfrm>
                <a:off x="2060864" y="3919380"/>
                <a:ext cx="754033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DF3C4-0D3E-A741-AEF7-9FCD8E9D9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64" y="3919380"/>
                <a:ext cx="7540336" cy="118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5573067-F4C5-3FE3-D21C-57C464A5816F}"/>
              </a:ext>
            </a:extLst>
          </p:cNvPr>
          <p:cNvSpPr/>
          <p:nvPr/>
        </p:nvSpPr>
        <p:spPr>
          <a:xfrm>
            <a:off x="5105400" y="4343400"/>
            <a:ext cx="457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3DA62-D67A-F956-1BF0-69CFB843526C}"/>
              </a:ext>
            </a:extLst>
          </p:cNvPr>
          <p:cNvSpPr txBox="1"/>
          <p:nvPr/>
        </p:nvSpPr>
        <p:spPr>
          <a:xfrm>
            <a:off x="8454736" y="434923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66"/>
                </a:solidFill>
              </a:rPr>
              <a:t>cv = </a:t>
            </a:r>
            <a:r>
              <a:rPr lang="en-US" sz="2400" dirty="0">
                <a:solidFill>
                  <a:srgbClr val="660066"/>
                </a:solidFill>
              </a:rPr>
              <a:t>“Critical Value”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D79A7-E7CB-BA51-9DF5-24A71F7E78E3}"/>
              </a:ext>
            </a:extLst>
          </p:cNvPr>
          <p:cNvSpPr txBox="1"/>
          <p:nvPr/>
        </p:nvSpPr>
        <p:spPr>
          <a:xfrm>
            <a:off x="5391150" y="5189666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Controls Width and Based Off Significance Level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DCB9D4-946E-7456-BA34-E67E401FA870}"/>
              </a:ext>
            </a:extLst>
          </p:cNvPr>
          <p:cNvCxnSpPr>
            <a:cxnSpLocks/>
          </p:cNvCxnSpPr>
          <p:nvPr/>
        </p:nvCxnSpPr>
        <p:spPr>
          <a:xfrm>
            <a:off x="5219701" y="4810899"/>
            <a:ext cx="266699" cy="44690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Pairwise Comparisons After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02293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95% Confidence Interval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Method results in a confidence interval that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contains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in 95% of cases if repeated infinite times.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Conclusion: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5% of the infinite cases will result in confidence intervals that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do not contain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More Confidence Intervals -&gt; Chance of Getting an Interval that Doesn’t Contain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Increases (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Familywise Error Rate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0229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Five Students (Barb, Betsy, Bill, Bob, Bud) Take Four Exams (1, 2, 3, 4)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For each </a:t>
            </a:r>
            <a:r>
              <a:rPr lang="en-US" sz="2800" b="1" i="1" dirty="0">
                <a:solidFill>
                  <a:srgbClr val="660066"/>
                </a:solidFill>
              </a:rPr>
              <a:t>pair</a:t>
            </a:r>
            <a:r>
              <a:rPr lang="en-US" sz="2800" i="1" dirty="0">
                <a:solidFill>
                  <a:srgbClr val="660066"/>
                </a:solidFill>
              </a:rPr>
              <a:t> of students, is there a significant difference in the average grade for the </a:t>
            </a:r>
            <a:r>
              <a:rPr lang="en-US" sz="2800" b="1" i="1" dirty="0">
                <a:solidFill>
                  <a:srgbClr val="660066"/>
                </a:solidFill>
              </a:rPr>
              <a:t>two </a:t>
            </a:r>
            <a:r>
              <a:rPr lang="en-US" sz="2800" i="1" dirty="0">
                <a:solidFill>
                  <a:srgbClr val="660066"/>
                </a:solidFill>
              </a:rPr>
              <a:t>students?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10 Questions Here Because There are 10 Unique 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Familywise Error Rate if We Create 10 Different 95% CI’s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D58310-8EFB-25D8-30B3-BD713514483D}"/>
                  </a:ext>
                </a:extLst>
              </p:cNvPr>
              <p:cNvSpPr txBox="1"/>
              <p:nvPr/>
            </p:nvSpPr>
            <p:spPr>
              <a:xfrm>
                <a:off x="1257300" y="5777731"/>
                <a:ext cx="960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D58310-8EFB-25D8-30B3-BD7135144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5777731"/>
                <a:ext cx="96012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Fisher’s LSD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Liberal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Small Critical Values -&gt; Narrow Intervals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More Likely to Claim that a Difference Exists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Method: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1: Verify ANOVA F-test is Significant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2: Compute All Intervals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5FC60-5028-4B2D-254A-BF0AAA01515F}"/>
                  </a:ext>
                </a:extLst>
              </p:cNvPr>
              <p:cNvSpPr txBox="1"/>
              <p:nvPr/>
            </p:nvSpPr>
            <p:spPr>
              <a:xfrm>
                <a:off x="1600200" y="5176508"/>
                <a:ext cx="754033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0.975,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5FC60-5028-4B2D-254A-BF0AAA015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76508"/>
                <a:ext cx="7540336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Model and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8D8D-5447-5E15-B9BF-5C4CE8BD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0"/>
            <a:ext cx="5943600" cy="24765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87F9A-9F8B-ED41-DB7D-EA80A66F97F3}"/>
              </a:ext>
            </a:extLst>
          </p:cNvPr>
          <p:cNvCxnSpPr>
            <a:cxnSpLocks/>
          </p:cNvCxnSpPr>
          <p:nvPr/>
        </p:nvCxnSpPr>
        <p:spPr>
          <a:xfrm flipH="1">
            <a:off x="7162800" y="4114800"/>
            <a:ext cx="685800" cy="511512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D0E59E-26FD-C449-65F3-D7021A60B584}"/>
              </a:ext>
            </a:extLst>
          </p:cNvPr>
          <p:cNvSpPr txBox="1"/>
          <p:nvPr/>
        </p:nvSpPr>
        <p:spPr>
          <a:xfrm>
            <a:off x="7848600" y="370081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Step 1 of Fisher’s LSD</a:t>
            </a:r>
          </a:p>
          <a:p>
            <a:r>
              <a:rPr lang="en-US" dirty="0">
                <a:solidFill>
                  <a:srgbClr val="660066"/>
                </a:solidFill>
              </a:rPr>
              <a:t>       Achieved Significance!!</a:t>
            </a:r>
          </a:p>
        </p:txBody>
      </p:sp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Margin of Error the Same for Every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Sample Means of 5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Difference Between Bud and Each Other Student is </a:t>
            </a:r>
            <a:r>
              <a:rPr lang="en-US" sz="2800" b="1" dirty="0">
                <a:solidFill>
                  <a:srgbClr val="660066"/>
                </a:solidFill>
              </a:rPr>
              <a:t>More Than</a:t>
            </a:r>
            <a:r>
              <a:rPr lang="en-US" sz="2800" dirty="0">
                <a:solidFill>
                  <a:srgbClr val="660066"/>
                </a:solidFill>
              </a:rPr>
              <a:t> 16.28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8EC17-771C-1E69-7D83-22DEED3A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11334"/>
            <a:ext cx="4410222" cy="16764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3C27E-DEE0-FA66-9334-87D702A7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1" y="3581400"/>
            <a:ext cx="4267200" cy="1296808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E8A49E-A5B2-1E58-92D3-85AF53BF32A0}"/>
              </a:ext>
            </a:extLst>
          </p:cNvPr>
          <p:cNvSpPr/>
          <p:nvPr/>
        </p:nvSpPr>
        <p:spPr>
          <a:xfrm>
            <a:off x="4495800" y="4559300"/>
            <a:ext cx="381000" cy="3175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1C88D-8CBB-E16A-772D-15FE96F2B8BE}"/>
              </a:ext>
            </a:extLst>
          </p:cNvPr>
          <p:cNvSpPr/>
          <p:nvPr/>
        </p:nvSpPr>
        <p:spPr>
          <a:xfrm>
            <a:off x="1828800" y="4559300"/>
            <a:ext cx="2362200" cy="3175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38DD1F-3F01-AA38-9EB2-E61AC18C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50" y="5729515"/>
            <a:ext cx="2476500" cy="103482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937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Pairwise t-Tests Under Fisher’s LSD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F02D5-C976-2CCD-F0BC-FD440334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26231"/>
            <a:ext cx="6879151" cy="398363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21C88D-8CBB-E16A-772D-15FE96F2B8BE}"/>
              </a:ext>
            </a:extLst>
          </p:cNvPr>
          <p:cNvSpPr/>
          <p:nvPr/>
        </p:nvSpPr>
        <p:spPr>
          <a:xfrm>
            <a:off x="2296574" y="5867400"/>
            <a:ext cx="3799425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DE020-F75D-0F46-075C-2AB0E00DE452}"/>
              </a:ext>
            </a:extLst>
          </p:cNvPr>
          <p:cNvSpPr/>
          <p:nvPr/>
        </p:nvSpPr>
        <p:spPr>
          <a:xfrm>
            <a:off x="1600201" y="4800600"/>
            <a:ext cx="1600200" cy="614036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58891-76A5-EE0A-03FC-B18B2C5953AF}"/>
              </a:ext>
            </a:extLst>
          </p:cNvPr>
          <p:cNvCxnSpPr/>
          <p:nvPr/>
        </p:nvCxnSpPr>
        <p:spPr>
          <a:xfrm>
            <a:off x="6172200" y="6019800"/>
            <a:ext cx="22098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4D70C9-C4C4-71AE-994F-3A976303B544}"/>
              </a:ext>
            </a:extLst>
          </p:cNvPr>
          <p:cNvSpPr txBox="1"/>
          <p:nvPr/>
        </p:nvSpPr>
        <p:spPr>
          <a:xfrm>
            <a:off x="8382000" y="5802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Agreement with Previous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9E37C-1543-283B-1D6E-6258500AF685}"/>
                  </a:ext>
                </a:extLst>
              </p:cNvPr>
              <p:cNvSpPr txBox="1"/>
              <p:nvPr/>
            </p:nvSpPr>
            <p:spPr>
              <a:xfrm>
                <a:off x="8458200" y="4704338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660066"/>
                    </a:solidFill>
                  </a:rPr>
                  <a:t>Notice: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|75−91|=16&lt;16.28</m:t>
                      </m:r>
                    </m:oMath>
                  </m:oMathPara>
                </a14:m>
                <a:endParaRPr lang="en-US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9E37C-1543-283B-1D6E-6258500AF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04338"/>
                <a:ext cx="3200400" cy="646331"/>
              </a:xfrm>
              <a:prstGeom prst="rect">
                <a:avLst/>
              </a:prstGeom>
              <a:blipFill>
                <a:blip r:embed="rId4"/>
                <a:stretch>
                  <a:fillRect l="-1714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E203BE-4CEA-C84B-EC02-05975688CDF7}"/>
              </a:ext>
            </a:extLst>
          </p:cNvPr>
          <p:cNvCxnSpPr>
            <a:cxnSpLocks/>
          </p:cNvCxnSpPr>
          <p:nvPr/>
        </p:nvCxnSpPr>
        <p:spPr>
          <a:xfrm>
            <a:off x="3276600" y="5181600"/>
            <a:ext cx="54864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4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Bonferroni Adjustment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10402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Conservative Approach -&gt; Decrease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Each CI -&gt; Wider Intervals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Method: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Choose a Familywise Error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Decide How Many Intervals You are Computing. This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3: Individual Error Rate for Each CI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Compute Intervals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104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1802E67-E78E-4421-082B-C17C32EDE873}"/>
              </a:ext>
            </a:extLst>
          </p:cNvPr>
          <p:cNvGrpSpPr/>
          <p:nvPr/>
        </p:nvGrpSpPr>
        <p:grpSpPr>
          <a:xfrm>
            <a:off x="7086600" y="2816296"/>
            <a:ext cx="3543300" cy="1225408"/>
            <a:chOff x="6972300" y="2715178"/>
            <a:chExt cx="3543300" cy="1225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352F76-057B-8A7D-A1E4-2DA23A2D530F}"/>
                </a:ext>
              </a:extLst>
            </p:cNvPr>
            <p:cNvCxnSpPr>
              <a:cxnSpLocks/>
            </p:cNvCxnSpPr>
            <p:nvPr/>
          </p:nvCxnSpPr>
          <p:spPr>
            <a:xfrm>
              <a:off x="6972300" y="3505200"/>
              <a:ext cx="3543300" cy="0"/>
            </a:xfrm>
            <a:prstGeom prst="line">
              <a:avLst/>
            </a:prstGeom>
            <a:ln w="28575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62DFD9-766D-7288-62B0-C706EC81CFA5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3352800"/>
              <a:ext cx="0" cy="304800"/>
            </a:xfrm>
            <a:prstGeom prst="line">
              <a:avLst/>
            </a:prstGeom>
            <a:ln w="28575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8B919-C3A4-40C3-B56A-C1A2B82836F7}"/>
                </a:ext>
              </a:extLst>
            </p:cNvPr>
            <p:cNvSpPr txBox="1"/>
            <p:nvPr/>
          </p:nvSpPr>
          <p:spPr>
            <a:xfrm>
              <a:off x="7391400" y="357125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60066"/>
                  </a:solidFill>
                </a:rPr>
                <a:t>0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11F3F5-32BC-226D-3547-3627CB7330CB}"/>
                </a:ext>
              </a:extLst>
            </p:cNvPr>
            <p:cNvGrpSpPr/>
            <p:nvPr/>
          </p:nvGrpSpPr>
          <p:grpSpPr>
            <a:xfrm>
              <a:off x="7391400" y="2715178"/>
              <a:ext cx="2769975" cy="756995"/>
              <a:chOff x="4595861" y="3690622"/>
              <a:chExt cx="2769975" cy="75699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7341F4-4633-8E63-CAFB-6B3C1C2C32EB}"/>
                  </a:ext>
                </a:extLst>
              </p:cNvPr>
              <p:cNvGrpSpPr/>
              <p:nvPr/>
            </p:nvGrpSpPr>
            <p:grpSpPr>
              <a:xfrm>
                <a:off x="5621881" y="4361095"/>
                <a:ext cx="838200" cy="86522"/>
                <a:chOff x="8458200" y="3251855"/>
                <a:chExt cx="838200" cy="8652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8C3E079-A74E-42C0-E215-708FF0792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58200" y="3295116"/>
                  <a:ext cx="838200" cy="0"/>
                </a:xfrm>
                <a:prstGeom prst="line">
                  <a:avLst/>
                </a:prstGeom>
                <a:ln w="28575">
                  <a:solidFill>
                    <a:srgbClr val="FFC4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4B9A1D-1469-108D-F136-3E51064886B1}"/>
                    </a:ext>
                  </a:extLst>
                </p:cNvPr>
                <p:cNvSpPr/>
                <p:nvPr/>
              </p:nvSpPr>
              <p:spPr>
                <a:xfrm>
                  <a:off x="8838349" y="3251855"/>
                  <a:ext cx="114295" cy="86522"/>
                </a:xfrm>
                <a:prstGeom prst="ellipse">
                  <a:avLst/>
                </a:prstGeom>
                <a:solidFill>
                  <a:srgbClr val="FFC416"/>
                </a:solidFill>
                <a:ln>
                  <a:solidFill>
                    <a:srgbClr val="FFC41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FF22267-0EEE-FB0D-EC33-A425C3260337}"/>
                  </a:ext>
                </a:extLst>
              </p:cNvPr>
              <p:cNvGrpSpPr/>
              <p:nvPr/>
            </p:nvGrpSpPr>
            <p:grpSpPr>
              <a:xfrm>
                <a:off x="5219700" y="4088260"/>
                <a:ext cx="1600200" cy="158625"/>
                <a:chOff x="8458200" y="3251855"/>
                <a:chExt cx="838200" cy="86522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A1FD62F-4C31-4E9A-BE1A-B613C451A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58200" y="3295116"/>
                  <a:ext cx="838200" cy="0"/>
                </a:xfrm>
                <a:prstGeom prst="line">
                  <a:avLst/>
                </a:prstGeom>
                <a:ln w="28575">
                  <a:solidFill>
                    <a:srgbClr val="FFC4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6E15E90-8753-3AFE-561D-1A1D35E49D5C}"/>
                    </a:ext>
                  </a:extLst>
                </p:cNvPr>
                <p:cNvSpPr/>
                <p:nvPr/>
              </p:nvSpPr>
              <p:spPr>
                <a:xfrm>
                  <a:off x="8838349" y="3251855"/>
                  <a:ext cx="114295" cy="86522"/>
                </a:xfrm>
                <a:prstGeom prst="ellipse">
                  <a:avLst/>
                </a:prstGeom>
                <a:solidFill>
                  <a:srgbClr val="FFC416"/>
                </a:solidFill>
                <a:ln>
                  <a:solidFill>
                    <a:srgbClr val="FFC41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8C9510-9550-D863-63B6-F5AE82D5CA78}"/>
                  </a:ext>
                </a:extLst>
              </p:cNvPr>
              <p:cNvGrpSpPr/>
              <p:nvPr/>
            </p:nvGrpSpPr>
            <p:grpSpPr>
              <a:xfrm>
                <a:off x="4595861" y="3690622"/>
                <a:ext cx="2769975" cy="304796"/>
                <a:chOff x="8458200" y="3251855"/>
                <a:chExt cx="838200" cy="86522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5CFE8E0-DFF7-0C74-97CE-6F69BE026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58200" y="3295116"/>
                  <a:ext cx="838200" cy="0"/>
                </a:xfrm>
                <a:prstGeom prst="line">
                  <a:avLst/>
                </a:prstGeom>
                <a:ln w="28575">
                  <a:solidFill>
                    <a:srgbClr val="FFC4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224304-D423-A75D-D0F5-3B1F25C860E5}"/>
                    </a:ext>
                  </a:extLst>
                </p:cNvPr>
                <p:cNvSpPr/>
                <p:nvPr/>
              </p:nvSpPr>
              <p:spPr>
                <a:xfrm>
                  <a:off x="8838349" y="3251855"/>
                  <a:ext cx="114295" cy="86522"/>
                </a:xfrm>
                <a:prstGeom prst="ellipse">
                  <a:avLst/>
                </a:prstGeom>
                <a:solidFill>
                  <a:srgbClr val="FFC416"/>
                </a:solidFill>
                <a:ln>
                  <a:solidFill>
                    <a:srgbClr val="FFC41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C7C422D-415C-B9D5-9F62-22579E1AE193}"/>
              </a:ext>
            </a:extLst>
          </p:cNvPr>
          <p:cNvSpPr txBox="1"/>
          <p:nvPr/>
        </p:nvSpPr>
        <p:spPr>
          <a:xfrm>
            <a:off x="9340111" y="331041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E522BF-1785-A84D-19B5-BE41F63A5335}"/>
              </a:ext>
            </a:extLst>
          </p:cNvPr>
          <p:cNvSpPr txBox="1"/>
          <p:nvPr/>
        </p:nvSpPr>
        <p:spPr>
          <a:xfrm>
            <a:off x="10261820" y="27467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99.99999%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B048FB-ABCB-AD53-D7E7-FF67BDB73016}"/>
              </a:ext>
            </a:extLst>
          </p:cNvPr>
          <p:cNvSpPr txBox="1"/>
          <p:nvPr/>
        </p:nvSpPr>
        <p:spPr>
          <a:xfrm>
            <a:off x="9729739" y="30777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CE39C5-EBA8-0284-DD3F-9CD83F21837B}"/>
                  </a:ext>
                </a:extLst>
              </p:cNvPr>
              <p:cNvSpPr txBox="1"/>
              <p:nvPr/>
            </p:nvSpPr>
            <p:spPr>
              <a:xfrm>
                <a:off x="1905000" y="5709107"/>
                <a:ext cx="754033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CE39C5-EBA8-0284-DD3F-9CD83F21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09107"/>
                <a:ext cx="7540336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Widescreen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Cambria Math</vt:lpstr>
      <vt:lpstr>Office Theme</vt:lpstr>
      <vt:lpstr>Multiple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2023-11-20T20:51:45Z</dcterms:modified>
</cp:coreProperties>
</file>