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9" r:id="rId3"/>
    <p:sldId id="390" r:id="rId4"/>
    <p:sldId id="391" r:id="rId5"/>
    <p:sldId id="388" r:id="rId6"/>
    <p:sldId id="387" r:id="rId7"/>
    <p:sldId id="392" r:id="rId8"/>
    <p:sldId id="393" r:id="rId9"/>
    <p:sldId id="394" r:id="rId10"/>
    <p:sldId id="395" r:id="rId11"/>
    <p:sldId id="358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Assessing a Multiple Regression Model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3.2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3. 19-21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7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14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Multiple Linear Regression Model to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Interpreting Individual Slopes and t-Tests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Error of Regression and adjusted R-squared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table and F-Test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Confidence Intervals and Prediction Intervals</a:t>
            </a:r>
            <a:endParaRPr lang="en-US" sz="2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7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t-Tests for Coefficients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23506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Hypotheses: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Test Statistic: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P-Value: Non-directional and Use t-Distribution with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n-k-1 </a:t>
                </a:r>
                <a:r>
                  <a:rPr lang="en-US" sz="2800" dirty="0" err="1">
                    <a:solidFill>
                      <a:srgbClr val="660066"/>
                    </a:solidFill>
                  </a:rPr>
                  <a:t>d.f.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2350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Confidence Intervals for Coefficients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250671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 for 95% Confidence Interval: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0.025,  </m:t>
                        </m:r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is the 97.5 percentile on the t-Distribution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Degrees of Freedom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250671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70E6A-150D-5CF8-1A21-1C710AACA5F4}"/>
                  </a:ext>
                </a:extLst>
              </p:cNvPr>
              <p:cNvSpPr txBox="1"/>
              <p:nvPr/>
            </p:nvSpPr>
            <p:spPr>
              <a:xfrm>
                <a:off x="2438400" y="2719330"/>
                <a:ext cx="6165272" cy="564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0.025,  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70E6A-150D-5CF8-1A21-1C710AACA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19330"/>
                <a:ext cx="6165272" cy="564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 Table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Updated for Multiple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Formulas for </a:t>
            </a:r>
            <a:r>
              <a:rPr lang="en-US" sz="2800" i="1" dirty="0" err="1">
                <a:solidFill>
                  <a:srgbClr val="660066"/>
                </a:solidFill>
              </a:rPr>
              <a:t>SSModel</a:t>
            </a:r>
            <a:r>
              <a:rPr lang="en-US" sz="2800" dirty="0">
                <a:solidFill>
                  <a:srgbClr val="660066"/>
                </a:solidFill>
              </a:rPr>
              <a:t>, </a:t>
            </a:r>
            <a:r>
              <a:rPr lang="en-US" sz="2800" i="1" dirty="0">
                <a:solidFill>
                  <a:srgbClr val="660066"/>
                </a:solidFill>
              </a:rPr>
              <a:t>SSE</a:t>
            </a:r>
            <a:r>
              <a:rPr lang="en-US" sz="2800" dirty="0">
                <a:solidFill>
                  <a:srgbClr val="660066"/>
                </a:solidFill>
              </a:rPr>
              <a:t>, and </a:t>
            </a:r>
            <a:r>
              <a:rPr lang="en-US" sz="2800" i="1" dirty="0" err="1">
                <a:solidFill>
                  <a:srgbClr val="660066"/>
                </a:solidFill>
              </a:rPr>
              <a:t>SSTotal</a:t>
            </a:r>
            <a:r>
              <a:rPr lang="en-US" sz="2800" dirty="0">
                <a:solidFill>
                  <a:srgbClr val="660066"/>
                </a:solidFill>
              </a:rPr>
              <a:t> are Same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98D477D-AB1E-8F22-27B5-E0626163B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324188"/>
                  </p:ext>
                </p:extLst>
              </p:nvPr>
            </p:nvGraphicFramePr>
            <p:xfrm>
              <a:off x="1295400" y="2819400"/>
              <a:ext cx="9067800" cy="3128476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4390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90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552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49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5361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459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01005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88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𝑆𝑆𝑀𝑜𝑑𝑒𝑙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731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90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98D477D-AB1E-8F22-27B5-E0626163B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324188"/>
                  </p:ext>
                </p:extLst>
              </p:nvPr>
            </p:nvGraphicFramePr>
            <p:xfrm>
              <a:off x="1295400" y="2819400"/>
              <a:ext cx="9067800" cy="3128476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4390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90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552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49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5361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459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010059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587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47" t="-132558" r="-432627" b="-186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326" t="-132558" r="-327197" b="-186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3473" t="-132558" r="-134132" b="-1868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8075" t="-66537" r="-87448" b="-4396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0392" t="-66537" r="-2451" b="-43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863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47" t="-234375" r="-432627" b="-88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326" t="-234375" r="-327197" b="-88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3473" t="-234375" r="-134132" b="-8828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90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47" t="-470330" r="-432627" b="-24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326" t="-470330" r="-327197" b="-2417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938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 F-Test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Tests the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Overall</a:t>
                </a:r>
                <a:r>
                  <a:rPr lang="en-US" sz="2800" dirty="0">
                    <a:solidFill>
                      <a:srgbClr val="660066"/>
                    </a:solidFill>
                  </a:rPr>
                  <a:t> Effectiveness of the Linear Model as a Whole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Hypotheses: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Test Statistic: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Make sure you divide by the correct degrees of freedom.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P-value: Use F-Distribution with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</a:t>
                </a:r>
                <a:r>
                  <a:rPr lang="en-US" sz="2800" dirty="0">
                    <a:solidFill>
                      <a:srgbClr val="660066"/>
                    </a:solidFill>
                  </a:rPr>
                  <a:t> numerator degrees of freedom and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n-k-1 </a:t>
                </a:r>
                <a:r>
                  <a:rPr lang="en-US" sz="2800" dirty="0">
                    <a:solidFill>
                      <a:srgbClr val="660066"/>
                    </a:solidFill>
                  </a:rPr>
                  <a:t>denominator degrees of freedom.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4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Coefficient of Determination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89098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Recall Formula: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Book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Since Finding R-squared is Not as Simple as Just Calculating Correlation and Squaring 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can be Found by Squaring the Correlation between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Problem: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Adding a new predictor variable into your linear regression model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will never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decrease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(make it worse)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8909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341F8-69C7-7DBB-2F71-F48C15701B77}"/>
                  </a:ext>
                </a:extLst>
              </p:cNvPr>
              <p:cNvSpPr txBox="1"/>
              <p:nvPr/>
            </p:nvSpPr>
            <p:spPr>
              <a:xfrm>
                <a:off x="2667000" y="2590800"/>
                <a:ext cx="6400800" cy="793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𝑆𝑆𝑀𝑜𝑑𝑒𝑙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𝑆𝑆𝑇𝑜𝑡𝑎𝑙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𝑆𝑆𝑇𝑜𝑡𝑎𝑙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341F8-69C7-7DBB-2F71-F48C15701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590800"/>
                <a:ext cx="6400800" cy="793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88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Adjusted Coefficient of Determination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 for Adjusted R-Squared: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SSE </a:t>
            </a:r>
            <a:r>
              <a:rPr lang="en-US" sz="2800" dirty="0">
                <a:solidFill>
                  <a:srgbClr val="660066"/>
                </a:solidFill>
              </a:rPr>
              <a:t>will </a:t>
            </a:r>
            <a:r>
              <a:rPr lang="en-US" sz="2800" b="1" dirty="0">
                <a:solidFill>
                  <a:srgbClr val="660066"/>
                </a:solidFill>
              </a:rPr>
              <a:t>Never Increase</a:t>
            </a:r>
            <a:r>
              <a:rPr lang="en-US" sz="2800" dirty="0">
                <a:solidFill>
                  <a:srgbClr val="660066"/>
                </a:solidFill>
              </a:rPr>
              <a:t> as You Add Variables to Your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Sample Variance of </a:t>
            </a:r>
            <a:r>
              <a:rPr lang="en-US" sz="2800" i="1" dirty="0">
                <a:solidFill>
                  <a:srgbClr val="660066"/>
                </a:solidFill>
              </a:rPr>
              <a:t>Y</a:t>
            </a:r>
            <a:r>
              <a:rPr lang="en-US" sz="2800" dirty="0">
                <a:solidFill>
                  <a:srgbClr val="660066"/>
                </a:solidFill>
              </a:rPr>
              <a:t> Is </a:t>
            </a:r>
            <a:r>
              <a:rPr lang="en-US" sz="2800" b="1" dirty="0">
                <a:solidFill>
                  <a:srgbClr val="660066"/>
                </a:solidFill>
              </a:rPr>
              <a:t>Completely Unaffected</a:t>
            </a:r>
            <a:r>
              <a:rPr lang="en-US" sz="2800" dirty="0">
                <a:solidFill>
                  <a:srgbClr val="660066"/>
                </a:solidFill>
              </a:rPr>
              <a:t> by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Complexity Measured By </a:t>
            </a:r>
            <a:r>
              <a:rPr lang="en-US" sz="2800" i="1" dirty="0">
                <a:solidFill>
                  <a:srgbClr val="660066"/>
                </a:solidFill>
              </a:rPr>
              <a:t>k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b="1" dirty="0">
                <a:solidFill>
                  <a:srgbClr val="660066"/>
                </a:solidFill>
              </a:rPr>
              <a:t>Influences</a:t>
            </a:r>
            <a:r>
              <a:rPr lang="en-US" sz="2800" dirty="0">
                <a:solidFill>
                  <a:srgbClr val="660066"/>
                </a:solidFill>
              </a:rPr>
              <a:t> adjusted R-squared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341F8-69C7-7DBB-2F71-F48C15701B77}"/>
                  </a:ext>
                </a:extLst>
              </p:cNvPr>
              <p:cNvSpPr txBox="1"/>
              <p:nvPr/>
            </p:nvSpPr>
            <p:spPr>
              <a:xfrm>
                <a:off x="2971800" y="2590800"/>
                <a:ext cx="6400800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𝑆𝑆𝑇𝑜𝑡𝑎𝑙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E341F8-69C7-7DBB-2F71-F48C15701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590800"/>
                <a:ext cx="6400800" cy="1455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Adjusted Coefficient of Determination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Adding an Extra Variable to the Model Will Likely Cause </a:t>
            </a:r>
            <a:r>
              <a:rPr lang="en-US" sz="2800" i="1" dirty="0">
                <a:solidFill>
                  <a:srgbClr val="660066"/>
                </a:solidFill>
              </a:rPr>
              <a:t>SSE</a:t>
            </a:r>
            <a:r>
              <a:rPr lang="en-US" sz="2800" dirty="0">
                <a:solidFill>
                  <a:srgbClr val="660066"/>
                </a:solidFill>
              </a:rPr>
              <a:t> to Decrease or </a:t>
            </a:r>
            <a:r>
              <a:rPr lang="en-US" sz="2800" u="sng" dirty="0">
                <a:solidFill>
                  <a:srgbClr val="660066"/>
                </a:solidFill>
              </a:rPr>
              <a:t>Stay the Same</a:t>
            </a:r>
            <a:r>
              <a:rPr lang="en-US" sz="2800" dirty="0">
                <a:solidFill>
                  <a:srgbClr val="660066"/>
                </a:solidFill>
              </a:rPr>
              <a:t> (Extremely Unusual)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However, </a:t>
            </a:r>
            <a:r>
              <a:rPr lang="en-US" sz="2800" i="1" dirty="0">
                <a:solidFill>
                  <a:srgbClr val="660066"/>
                </a:solidFill>
              </a:rPr>
              <a:t>MSE </a:t>
            </a:r>
            <a:r>
              <a:rPr lang="en-US" sz="2800" dirty="0">
                <a:solidFill>
                  <a:srgbClr val="660066"/>
                </a:solidFill>
              </a:rPr>
              <a:t>may Actually Increase Since the </a:t>
            </a:r>
            <a:r>
              <a:rPr lang="en-US" sz="2800" b="1" dirty="0">
                <a:solidFill>
                  <a:srgbClr val="660066"/>
                </a:solidFill>
              </a:rPr>
              <a:t>Error Degrees of Freedom</a:t>
            </a:r>
            <a:r>
              <a:rPr lang="en-US" sz="2800" dirty="0">
                <a:solidFill>
                  <a:srgbClr val="660066"/>
                </a:solidFill>
              </a:rPr>
              <a:t> in the Denominator </a:t>
            </a:r>
            <a:r>
              <a:rPr lang="en-US" sz="2800" b="1" dirty="0">
                <a:solidFill>
                  <a:srgbClr val="660066"/>
                </a:solidFill>
              </a:rPr>
              <a:t>May Decrease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7BC172-15E7-91E1-B13A-28EECE69C472}"/>
                  </a:ext>
                </a:extLst>
              </p:cNvPr>
              <p:cNvSpPr txBox="1"/>
              <p:nvPr/>
            </p:nvSpPr>
            <p:spPr>
              <a:xfrm>
                <a:off x="2667000" y="4438839"/>
                <a:ext cx="609600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7BC172-15E7-91E1-B13A-28EECE69C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438839"/>
                <a:ext cx="6096000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6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Confidence and Prediction Intervals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Confidence and Prediction Intervals are Still More Valuable Than Point Predictions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More Difficult to Calculate by Hand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Reason 1: Uncertainty in Each Slope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Reason 2: Model is Not Just a Straight Line on a Cartesian Plane</a:t>
            </a:r>
            <a:endParaRPr lang="en-US" sz="2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7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454</Words>
  <Application>Microsoft Office PowerPoint</Application>
  <PresentationFormat>Widescreen</PresentationFormat>
  <Paragraphs>111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Devanagari</vt:lpstr>
      <vt:lpstr>Arial</vt:lpstr>
      <vt:lpstr>Calibri</vt:lpstr>
      <vt:lpstr>Calibri Light</vt:lpstr>
      <vt:lpstr>Cambria Math</vt:lpstr>
      <vt:lpstr>Times New Roman</vt:lpstr>
      <vt:lpstr>Office Theme</vt:lpstr>
      <vt:lpstr>Assessing a Multiple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2023-10-10T19:07:31Z</dcterms:modified>
</cp:coreProperties>
</file>