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6" r:id="rId3"/>
    <p:sldId id="416" r:id="rId4"/>
    <p:sldId id="419" r:id="rId5"/>
    <p:sldId id="417" r:id="rId6"/>
    <p:sldId id="418" r:id="rId7"/>
    <p:sldId id="389" r:id="rId8"/>
    <p:sldId id="420" r:id="rId9"/>
    <p:sldId id="421" r:id="rId10"/>
    <p:sldId id="422" r:id="rId11"/>
    <p:sldId id="404" r:id="rId12"/>
    <p:sldId id="423" r:id="rId13"/>
    <p:sldId id="406" r:id="rId14"/>
    <p:sldId id="424" r:id="rId15"/>
    <p:sldId id="425" r:id="rId16"/>
    <p:sldId id="426" r:id="rId17"/>
    <p:sldId id="427" r:id="rId18"/>
    <p:sldId id="428" r:id="rId19"/>
    <p:sldId id="358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1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Comparing Two Regression Lines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3. 30,31,48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Indicator Variables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CI for Intercept Represents Where We Believe the Average of Y to be for the Group Recoded as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CI for Slope Represents What We Believe the Difference to be Between the Average Y for Group 1 and Average Y for Group 0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2C364-09DB-5564-E3E4-CD735FCF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4495800"/>
            <a:ext cx="5181600" cy="214204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35963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Linear Regression with Indicator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2962513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are Numeric (Continuous)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Numeric (Binary) Based Off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Categorica</a:t>
                </a:r>
                <a:r>
                  <a:rPr lang="en-US" sz="2800" dirty="0">
                    <a:solidFill>
                      <a:srgbClr val="660066"/>
                    </a:solidFill>
                  </a:rPr>
                  <a:t>l Variable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29625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/>
              <p:nvPr/>
            </p:nvSpPr>
            <p:spPr>
              <a:xfrm>
                <a:off x="3048000" y="2562693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62693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53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Linear Regression with Indicator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Parallel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Same Slopes But Different Y-Intercepts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05156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3BCEA5-7B06-A646-0545-61FF07E639EF}"/>
                  </a:ext>
                </a:extLst>
              </p:cNvPr>
              <p:cNvSpPr txBox="1"/>
              <p:nvPr/>
            </p:nvSpPr>
            <p:spPr>
              <a:xfrm>
                <a:off x="1087582" y="3408633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3BCEA5-7B06-A646-0545-61FF07E6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2" y="3408633"/>
                <a:ext cx="105156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4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BBDAB-7AC2-BA1B-068E-668F1AF4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13189"/>
            <a:ext cx="5562600" cy="466861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24E7E-CFB7-157A-306C-356EAFC9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76" y="2895600"/>
            <a:ext cx="4524375" cy="184785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EA8CD-588A-0B7F-F5F0-9DFA225FF59C}"/>
              </a:ext>
            </a:extLst>
          </p:cNvPr>
          <p:cNvSpPr txBox="1"/>
          <p:nvPr/>
        </p:nvSpPr>
        <p:spPr>
          <a:xfrm>
            <a:off x="6858000" y="4914871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What Did We Learn About Theme?</a:t>
            </a:r>
          </a:p>
        </p:txBody>
      </p:sp>
    </p:spTree>
    <p:extLst>
      <p:ext uri="{BB962C8B-B14F-4D97-AF65-F5344CB8AC3E}">
        <p14:creationId xmlns:p14="http://schemas.microsoft.com/office/powerpoint/2010/main" val="54891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D77F7-0C22-76C1-5E51-41BB2A3240B4}"/>
              </a:ext>
            </a:extLst>
          </p:cNvPr>
          <p:cNvSpPr txBox="1"/>
          <p:nvPr/>
        </p:nvSpPr>
        <p:spPr>
          <a:xfrm>
            <a:off x="6751625" y="5881662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Are You Surprised?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D170DF-3B69-7DB4-121A-57656F9C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54" y="2049157"/>
            <a:ext cx="4807852" cy="4733504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1A5327-AAF5-1F73-CC7C-ED26BE857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9891"/>
            <a:ext cx="5408804" cy="33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Linear Regression with Indicator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with </a:t>
            </a:r>
            <a:r>
              <a:rPr lang="en-US" sz="2800" b="1" dirty="0">
                <a:solidFill>
                  <a:srgbClr val="660066"/>
                </a:solidFill>
              </a:rPr>
              <a:t>Interaction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Not Parallel Lines and Still Same Error Term (Homoscedasticity)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for Group 0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for Group 1</a:t>
            </a: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/>
              <p:nvPr/>
            </p:nvSpPr>
            <p:spPr>
              <a:xfrm>
                <a:off x="2190750" y="2748328"/>
                <a:ext cx="781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C3FF4-7C2A-B66C-D7BD-EC16A64E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748328"/>
                <a:ext cx="78105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F2F370-1216-FA56-99C1-6166079A0233}"/>
                  </a:ext>
                </a:extLst>
              </p:cNvPr>
              <p:cNvSpPr txBox="1"/>
              <p:nvPr/>
            </p:nvSpPr>
            <p:spPr>
              <a:xfrm>
                <a:off x="1600200" y="4415909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F2F370-1216-FA56-99C1-6166079A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415909"/>
                <a:ext cx="105156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AECAE-18DB-A792-08C9-7111591F11FD}"/>
                  </a:ext>
                </a:extLst>
              </p:cNvPr>
              <p:cNvSpPr txBox="1"/>
              <p:nvPr/>
            </p:nvSpPr>
            <p:spPr>
              <a:xfrm>
                <a:off x="1600200" y="5664504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AECAE-18DB-A792-08C9-7111591F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64504"/>
                <a:ext cx="105156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77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37E44-089A-0E59-6E1E-2B829A99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33600"/>
            <a:ext cx="7743825" cy="461391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55B2D-CA3E-579A-EE2C-0C63257ED3C8}"/>
              </a:ext>
            </a:extLst>
          </p:cNvPr>
          <p:cNvSpPr txBox="1"/>
          <p:nvPr/>
        </p:nvSpPr>
        <p:spPr>
          <a:xfrm>
            <a:off x="9093777" y="3201412"/>
            <a:ext cx="2466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If an Interaction Variable is Significant, Don’t Remove the Individual Variables No Matter if They are Significant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A83E4-9C28-02B4-601E-DEF9D5D014D1}"/>
              </a:ext>
            </a:extLst>
          </p:cNvPr>
          <p:cNvSpPr/>
          <p:nvPr/>
        </p:nvSpPr>
        <p:spPr>
          <a:xfrm>
            <a:off x="7162800" y="6477000"/>
            <a:ext cx="838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FF751-2140-0118-68B5-6751F1DB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33600"/>
            <a:ext cx="4572000" cy="4626152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77C05-F29E-896D-4AC5-A345C55B8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438400"/>
            <a:ext cx="5589532" cy="350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17301-804D-8DD7-A6A8-AF288560BA55}"/>
              </a:ext>
            </a:extLst>
          </p:cNvPr>
          <p:cNvSpPr txBox="1"/>
          <p:nvPr/>
        </p:nvSpPr>
        <p:spPr>
          <a:xfrm>
            <a:off x="5880866" y="6017567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Lines Have Different Slopes and Intercepts</a:t>
            </a:r>
          </a:p>
        </p:txBody>
      </p:sp>
    </p:spTree>
    <p:extLst>
      <p:ext uri="{BB962C8B-B14F-4D97-AF65-F5344CB8AC3E}">
        <p14:creationId xmlns:p14="http://schemas.microsoft.com/office/powerpoint/2010/main" val="372661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Textbook Splits Dataset Into Two Groups and Fits Separate Regression Lines to Each of the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is Better?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Two Separate Models Fitted to Two Separate Datasets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One Model with Interaction Fitted to Full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Read Textbook to See Checking of Assumptions From Residuals</a:t>
            </a:r>
          </a:p>
        </p:txBody>
      </p:sp>
    </p:spTree>
    <p:extLst>
      <p:ext uri="{BB962C8B-B14F-4D97-AF65-F5344CB8AC3E}">
        <p14:creationId xmlns:p14="http://schemas.microsoft.com/office/powerpoint/2010/main" val="45758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</a:t>
            </a:r>
            <a:r>
              <a:rPr lang="en-US" sz="2800" i="1" dirty="0">
                <a:solidFill>
                  <a:srgbClr val="660066"/>
                </a:solidFill>
              </a:rPr>
              <a:t>We want to use a linear regression model to predict the Amazon price of a Lego set based off the theme.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D3689-C75D-A857-ECE6-841617B7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00400"/>
            <a:ext cx="8534400" cy="351727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Classic t-Test for Difference in Population Means</a:t>
            </a: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Variance of Amazon Price of Both Groups are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7E9E6-E576-332C-C652-68083D4A685B}"/>
                  </a:ext>
                </a:extLst>
              </p:cNvPr>
              <p:cNvSpPr txBox="1"/>
              <p:nvPr/>
            </p:nvSpPr>
            <p:spPr>
              <a:xfrm>
                <a:off x="1066800" y="2668316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Friends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7E9E6-E576-332C-C652-68083D4A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8316"/>
                <a:ext cx="4114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2A2C2-64F3-410F-CC45-A0C16E6B4B16}"/>
                  </a:ext>
                </a:extLst>
              </p:cNvPr>
              <p:cNvSpPr txBox="1"/>
              <p:nvPr/>
            </p:nvSpPr>
            <p:spPr>
              <a:xfrm>
                <a:off x="5181600" y="2664891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Theme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2A2C2-64F3-410F-CC45-A0C16E6B4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664891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82E52B7-97EA-CB1E-7551-38FED13EC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581400"/>
            <a:ext cx="3910341" cy="31242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FD07DF-B135-A485-0BFD-B58C60C6B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745799"/>
            <a:ext cx="6557425" cy="189743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7879D3-BFF0-1E27-4D3F-63E2525CCA92}"/>
              </a:ext>
            </a:extLst>
          </p:cNvPr>
          <p:cNvSpPr txBox="1"/>
          <p:nvPr/>
        </p:nvSpPr>
        <p:spPr>
          <a:xfrm>
            <a:off x="5796724" y="5971294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Seems Like a Bad Assumption</a:t>
            </a:r>
          </a:p>
        </p:txBody>
      </p:sp>
    </p:spTree>
    <p:extLst>
      <p:ext uri="{BB962C8B-B14F-4D97-AF65-F5344CB8AC3E}">
        <p14:creationId xmlns:p14="http://schemas.microsoft.com/office/powerpoint/2010/main" val="41960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Review of Pooled t-Test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Classic t-Test for Difference in Population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Pooled t-Test (Assuming Variances are Equal)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7E9E6-E576-332C-C652-68083D4A685B}"/>
                  </a:ext>
                </a:extLst>
              </p:cNvPr>
              <p:cNvSpPr txBox="1"/>
              <p:nvPr/>
            </p:nvSpPr>
            <p:spPr>
              <a:xfrm>
                <a:off x="3657600" y="2698078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Friends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7E9E6-E576-332C-C652-68083D4A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698078"/>
                <a:ext cx="4114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2A2C2-64F3-410F-CC45-A0C16E6B4B16}"/>
                  </a:ext>
                </a:extLst>
              </p:cNvPr>
              <p:cNvSpPr txBox="1"/>
              <p:nvPr/>
            </p:nvSpPr>
            <p:spPr>
              <a:xfrm>
                <a:off x="3733800" y="3022239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Theme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32A2C2-64F3-410F-CC45-A0C16E6B4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22239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64806-2B4E-029D-D710-883A15CFC414}"/>
                  </a:ext>
                </a:extLst>
              </p:cNvPr>
              <p:cNvSpPr txBox="1"/>
              <p:nvPr/>
            </p:nvSpPr>
            <p:spPr>
              <a:xfrm>
                <a:off x="876299" y="4112414"/>
                <a:ext cx="1676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Hypotheses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64806-2B4E-029D-D710-883A15CF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4112414"/>
                <a:ext cx="1676400" cy="923330"/>
              </a:xfrm>
              <a:prstGeom prst="rect">
                <a:avLst/>
              </a:prstGeom>
              <a:blipFill>
                <a:blip r:embed="rId5"/>
                <a:stretch>
                  <a:fillRect t="-3974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2E2BC7-29E7-9D12-AD53-AEC2B47861D8}"/>
                  </a:ext>
                </a:extLst>
              </p:cNvPr>
              <p:cNvSpPr txBox="1"/>
              <p:nvPr/>
            </p:nvSpPr>
            <p:spPr>
              <a:xfrm>
                <a:off x="2776539" y="4106380"/>
                <a:ext cx="3238499" cy="122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Test Statistic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2E2BC7-29E7-9D12-AD53-AEC2B478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9" y="4106380"/>
                <a:ext cx="3238499" cy="1225464"/>
              </a:xfrm>
              <a:prstGeom prst="rect">
                <a:avLst/>
              </a:prstGeom>
              <a:blipFill>
                <a:blip r:embed="rId6"/>
                <a:stretch>
                  <a:fillRect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DCA0C-19A2-9793-2EE0-03AD2D4A335F}"/>
                  </a:ext>
                </a:extLst>
              </p:cNvPr>
              <p:cNvSpPr txBox="1"/>
              <p:nvPr/>
            </p:nvSpPr>
            <p:spPr>
              <a:xfrm>
                <a:off x="2414588" y="5426477"/>
                <a:ext cx="3962400" cy="118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Pooled Standard Deviation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DCA0C-19A2-9793-2EE0-03AD2D4A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588" y="5426477"/>
                <a:ext cx="3962400" cy="1187697"/>
              </a:xfrm>
              <a:prstGeom prst="rect">
                <a:avLst/>
              </a:prstGeom>
              <a:blipFill>
                <a:blip r:embed="rId7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47198-B388-AF45-79D8-55196BDC1E1F}"/>
                  </a:ext>
                </a:extLst>
              </p:cNvPr>
              <p:cNvSpPr txBox="1"/>
              <p:nvPr/>
            </p:nvSpPr>
            <p:spPr>
              <a:xfrm>
                <a:off x="5867400" y="4112414"/>
                <a:ext cx="36342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P-value</a:t>
                </a:r>
              </a:p>
              <a:p>
                <a:pPr algn="ctr"/>
                <a:r>
                  <a:rPr lang="en-US" dirty="0"/>
                  <a:t>Use t-Distribution with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d.f.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47198-B388-AF45-79D8-55196BDC1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12414"/>
                <a:ext cx="3634221" cy="923330"/>
              </a:xfrm>
              <a:prstGeom prst="rect">
                <a:avLst/>
              </a:prstGeom>
              <a:blipFill>
                <a:blip r:embed="rId8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0873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Results from Pooled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EF6C-2199-9FFC-F6FF-C5F67C05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400"/>
            <a:ext cx="7034557" cy="37338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4A2E82-8015-746D-D88E-324BF1A91FEB}"/>
              </a:ext>
            </a:extLst>
          </p:cNvPr>
          <p:cNvSpPr/>
          <p:nvPr/>
        </p:nvSpPr>
        <p:spPr>
          <a:xfrm>
            <a:off x="2800350" y="4648200"/>
            <a:ext cx="329565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09195-63E4-B64C-8CE2-238436103EDC}"/>
              </a:ext>
            </a:extLst>
          </p:cNvPr>
          <p:cNvSpPr/>
          <p:nvPr/>
        </p:nvSpPr>
        <p:spPr>
          <a:xfrm>
            <a:off x="1447800" y="5412581"/>
            <a:ext cx="220980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E520B-9667-9734-9795-F3D8EFDC8283}"/>
              </a:ext>
            </a:extLst>
          </p:cNvPr>
          <p:cNvSpPr/>
          <p:nvPr/>
        </p:nvSpPr>
        <p:spPr>
          <a:xfrm>
            <a:off x="2971800" y="6163107"/>
            <a:ext cx="106680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 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60873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Results from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6558C-A989-8A81-42A8-56634AE6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199"/>
            <a:ext cx="4876800" cy="398783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845574-8728-22F9-D60E-D37137AF2E19}"/>
              </a:ext>
            </a:extLst>
          </p:cNvPr>
          <p:cNvSpPr/>
          <p:nvPr/>
        </p:nvSpPr>
        <p:spPr>
          <a:xfrm>
            <a:off x="4648200" y="5224136"/>
            <a:ext cx="83820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604D0-B885-0D77-2BA9-A954625CDB14}"/>
              </a:ext>
            </a:extLst>
          </p:cNvPr>
          <p:cNvSpPr/>
          <p:nvPr/>
        </p:nvSpPr>
        <p:spPr>
          <a:xfrm>
            <a:off x="3505200" y="6461034"/>
            <a:ext cx="2057400" cy="244566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4F204B-1F04-D1C9-6B57-2C98981A2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91" y="2743199"/>
            <a:ext cx="4124325" cy="170497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09CEF1-77A9-6794-7B1F-DD10019F330B}"/>
              </a:ext>
            </a:extLst>
          </p:cNvPr>
          <p:cNvSpPr/>
          <p:nvPr/>
        </p:nvSpPr>
        <p:spPr>
          <a:xfrm>
            <a:off x="8587653" y="4073718"/>
            <a:ext cx="2057400" cy="244566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E7ADA4-EB9F-6C1B-0CA7-3339C41C990D}"/>
              </a:ext>
            </a:extLst>
          </p:cNvPr>
          <p:cNvSpPr/>
          <p:nvPr/>
        </p:nvSpPr>
        <p:spPr>
          <a:xfrm>
            <a:off x="2712027" y="5102909"/>
            <a:ext cx="640773" cy="23109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8EFFD-82B2-7EB7-C63F-DA59DC331864}"/>
              </a:ext>
            </a:extLst>
          </p:cNvPr>
          <p:cNvSpPr txBox="1"/>
          <p:nvPr/>
        </p:nvSpPr>
        <p:spPr>
          <a:xfrm>
            <a:off x="6452755" y="4880046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Equivalent Results Because of the Homoscedastic Assumption 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683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Indicator Variables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Cannot Fit the Model Below if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 is </a:t>
            </a:r>
            <a:r>
              <a:rPr lang="en-US" sz="2800" b="1" dirty="0">
                <a:solidFill>
                  <a:srgbClr val="660066"/>
                </a:solidFill>
              </a:rPr>
              <a:t>Categorical</a:t>
            </a:r>
            <a:br>
              <a:rPr lang="en-US" sz="2800" dirty="0">
                <a:solidFill>
                  <a:srgbClr val="660066"/>
                </a:solidFill>
              </a:rPr>
            </a:b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Must Recode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r>
              <a:rPr lang="en-US" sz="2800" dirty="0">
                <a:solidFill>
                  <a:srgbClr val="660066"/>
                </a:solidFill>
              </a:rPr>
              <a:t> to be </a:t>
            </a:r>
            <a:r>
              <a:rPr lang="en-US" sz="2800" b="1" dirty="0">
                <a:solidFill>
                  <a:srgbClr val="660066"/>
                </a:solidFill>
              </a:rPr>
              <a:t>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Recoding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as an </a:t>
            </a:r>
            <a:r>
              <a:rPr lang="en-US" sz="2800" b="1" dirty="0">
                <a:solidFill>
                  <a:srgbClr val="660066"/>
                </a:solidFill>
              </a:rPr>
              <a:t>Indicator Variable</a:t>
            </a:r>
            <a:r>
              <a:rPr lang="en-US" sz="2800" dirty="0">
                <a:solidFill>
                  <a:srgbClr val="660066"/>
                </a:solidFill>
              </a:rPr>
              <a:t> (Dummy Variable)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2743200" y="2722301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22301"/>
                <a:ext cx="6019800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619D3-D453-6DF9-4B27-2F7139CFFC59}"/>
                  </a:ext>
                </a:extLst>
              </p:cNvPr>
              <p:cNvSpPr txBox="1"/>
              <p:nvPr/>
            </p:nvSpPr>
            <p:spPr>
              <a:xfrm>
                <a:off x="2057400" y="4800600"/>
                <a:ext cx="6781800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Theme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Friends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Theme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Star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Wars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619D3-D453-6DF9-4B27-2F7139CF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00600"/>
                <a:ext cx="6781800" cy="1328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Indicator Variables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Linear Regression Model is </a:t>
            </a:r>
            <a:r>
              <a:rPr lang="en-US" sz="2800" b="1" dirty="0">
                <a:solidFill>
                  <a:srgbClr val="660066"/>
                </a:solidFill>
              </a:rPr>
              <a:t>Two Horizontal Lines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b="1" dirty="0">
                <a:solidFill>
                  <a:srgbClr val="660066"/>
                </a:solidFill>
              </a:rPr>
              <a:t>Two Dots</a:t>
            </a:r>
            <a:br>
              <a:rPr lang="en-US" sz="2800" dirty="0">
                <a:solidFill>
                  <a:srgbClr val="660066"/>
                </a:solidFill>
              </a:rPr>
            </a:b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Slope is the Change in Predicted Y if We Switch from X = 0 to X=1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t-Test: </a:t>
            </a:r>
            <a:r>
              <a:rPr lang="en-US" sz="2800" i="1" dirty="0">
                <a:solidFill>
                  <a:srgbClr val="660066"/>
                </a:solidFill>
              </a:rPr>
              <a:t>If the indicator variable X is </a:t>
            </a:r>
            <a:r>
              <a:rPr lang="en-US" sz="2800" b="1" i="1" dirty="0">
                <a:solidFill>
                  <a:srgbClr val="660066"/>
                </a:solidFill>
              </a:rPr>
              <a:t>not significant</a:t>
            </a:r>
            <a:r>
              <a:rPr lang="en-US" sz="2800" i="1" dirty="0">
                <a:solidFill>
                  <a:srgbClr val="660066"/>
                </a:solidFill>
              </a:rPr>
              <a:t>, then we </a:t>
            </a:r>
            <a:r>
              <a:rPr lang="en-US" sz="2800" b="1" i="1" dirty="0">
                <a:solidFill>
                  <a:srgbClr val="660066"/>
                </a:solidFill>
              </a:rPr>
              <a:t>don’t </a:t>
            </a:r>
            <a:r>
              <a:rPr lang="en-US" sz="2800" i="1" dirty="0">
                <a:solidFill>
                  <a:srgbClr val="660066"/>
                </a:solidFill>
              </a:rPr>
              <a:t>have evidence that there is a </a:t>
            </a:r>
            <a:r>
              <a:rPr lang="en-US" sz="2800" b="1" i="1" dirty="0">
                <a:solidFill>
                  <a:srgbClr val="660066"/>
                </a:solidFill>
              </a:rPr>
              <a:t>difference</a:t>
            </a:r>
            <a:r>
              <a:rPr lang="en-US" sz="2800" i="1" dirty="0">
                <a:solidFill>
                  <a:srgbClr val="660066"/>
                </a:solidFill>
              </a:rPr>
              <a:t> in the average amazon price between the two themes Friends and Star Wars.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876300" y="3364256"/>
                <a:ext cx="9144000" cy="67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𝑆𝑡𝑎𝑟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𝑊𝑎𝑟𝑠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=42.26+38.44=80.7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364256"/>
                <a:ext cx="9144000" cy="675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044ED-84DD-0C61-AC47-ECA71BACBDAE}"/>
                  </a:ext>
                </a:extLst>
              </p:cNvPr>
              <p:cNvSpPr txBox="1"/>
              <p:nvPr/>
            </p:nvSpPr>
            <p:spPr>
              <a:xfrm>
                <a:off x="1066800" y="2606044"/>
                <a:ext cx="6019800" cy="67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𝐹𝑟𝑖𝑒𝑛𝑑𝑠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=42.26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044ED-84DD-0C61-AC47-ECA71BACB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06044"/>
                <a:ext cx="6019800" cy="676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00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Indicator Variables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Two Models Have the Same Error Term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the Regression is the Estimated Standard Deviation of that Error Term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Homoscedasticity Assumption for Lego Model Led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=80.4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79066-8E51-6EBA-B117-ED82B6F75446}"/>
                  </a:ext>
                </a:extLst>
              </p:cNvPr>
              <p:cNvSpPr txBox="1"/>
              <p:nvPr/>
            </p:nvSpPr>
            <p:spPr>
              <a:xfrm>
                <a:off x="2362200" y="2711223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79066-8E51-6EBA-B117-ED82B6F7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11223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8BDE8-27CE-37BD-5592-44E07C263F4A}"/>
                  </a:ext>
                </a:extLst>
              </p:cNvPr>
              <p:cNvSpPr txBox="1"/>
              <p:nvPr/>
            </p:nvSpPr>
            <p:spPr>
              <a:xfrm>
                <a:off x="1676400" y="3429000"/>
                <a:ext cx="762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8BDE8-27CE-37BD-5592-44E07C26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29000"/>
                <a:ext cx="7620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0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Widescreen</PresentationFormat>
  <Paragraphs>187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Adobe Devanagari</vt:lpstr>
      <vt:lpstr>Arial</vt:lpstr>
      <vt:lpstr>Calibri</vt:lpstr>
      <vt:lpstr>Calibri Light</vt:lpstr>
      <vt:lpstr>Cambria Math</vt:lpstr>
      <vt:lpstr>Office Theme</vt:lpstr>
      <vt:lpstr>Comparing Two Regression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2023-10-23T16:15:19Z</dcterms:modified>
</cp:coreProperties>
</file>