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89" r:id="rId3"/>
    <p:sldId id="396" r:id="rId4"/>
    <p:sldId id="404" r:id="rId5"/>
    <p:sldId id="406" r:id="rId6"/>
    <p:sldId id="407" r:id="rId7"/>
    <p:sldId id="405" r:id="rId8"/>
    <p:sldId id="408" r:id="rId9"/>
    <p:sldId id="410" r:id="rId10"/>
    <p:sldId id="409" r:id="rId11"/>
    <p:sldId id="411" r:id="rId12"/>
    <p:sldId id="412" r:id="rId13"/>
    <p:sldId id="413" r:id="rId14"/>
    <p:sldId id="415" r:id="rId15"/>
    <p:sldId id="414" r:id="rId16"/>
    <p:sldId id="358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7" autoAdjust="0"/>
    <p:restoredTop sz="94541" autoAdjust="0"/>
  </p:normalViewPr>
  <p:slideViewPr>
    <p:cSldViewPr>
      <p:cViewPr varScale="1">
        <p:scale>
          <a:sx n="92" d="100"/>
          <a:sy n="92" d="100"/>
        </p:scale>
        <p:origin x="584" y="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85351"/>
            <a:ext cx="5394326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Coding Categorical Predictors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4.5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NONE</a:t>
            </a:r>
            <a:endParaRPr lang="en-US" sz="2000" b="0" cap="none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8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Model Selection Algorithms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Positives and Negatives of Backwards Elimination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(+) We are Not Fitting All Subsets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(+) We Start By Seeing What the Full Model Looks Like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(+) We Make Use of All Predictor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(-) Initial Models are Very Complex and Overfitted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(-) Still Likely to Lead to an Overfitted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(-) Multicollinearity Could Lead Us to Making a Mistake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(-) Once a Predictor is Gone It Will Never Return</a:t>
            </a:r>
          </a:p>
        </p:txBody>
      </p:sp>
    </p:spTree>
    <p:extLst>
      <p:ext uri="{BB962C8B-B14F-4D97-AF65-F5344CB8AC3E}">
        <p14:creationId xmlns:p14="http://schemas.microsoft.com/office/powerpoint/2010/main" val="422512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Model Selection Algorithms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Forwards Selection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Model With </a:t>
            </a:r>
            <a:r>
              <a:rPr lang="en-US" sz="2800" b="1" dirty="0">
                <a:solidFill>
                  <a:srgbClr val="660066"/>
                </a:solidFill>
              </a:rPr>
              <a:t>Only</a:t>
            </a:r>
            <a:r>
              <a:rPr lang="en-US" sz="2800" dirty="0">
                <a:solidFill>
                  <a:srgbClr val="660066"/>
                </a:solidFill>
              </a:rPr>
              <a:t> the </a:t>
            </a:r>
            <a:r>
              <a:rPr lang="en-US" sz="2800" b="1" dirty="0">
                <a:solidFill>
                  <a:srgbClr val="660066"/>
                </a:solidFill>
              </a:rPr>
              <a:t>Single</a:t>
            </a:r>
            <a:r>
              <a:rPr lang="en-US" sz="2800" dirty="0">
                <a:solidFill>
                  <a:srgbClr val="660066"/>
                </a:solidFill>
              </a:rPr>
              <a:t> Predictor with Strongest </a:t>
            </a:r>
            <a:r>
              <a:rPr lang="en-US" sz="2800" b="1" i="1" dirty="0">
                <a:solidFill>
                  <a:srgbClr val="660066"/>
                </a:solidFill>
              </a:rPr>
              <a:t>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If </a:t>
            </a:r>
            <a:r>
              <a:rPr lang="en-US" sz="2800" b="1" dirty="0">
                <a:solidFill>
                  <a:srgbClr val="660066"/>
                </a:solidFill>
              </a:rPr>
              <a:t>P-value &gt; 0.05</a:t>
            </a:r>
            <a:r>
              <a:rPr lang="en-US" sz="2800" dirty="0">
                <a:solidFill>
                  <a:srgbClr val="660066"/>
                </a:solidFill>
              </a:rPr>
              <a:t>, then </a:t>
            </a:r>
            <a:r>
              <a:rPr lang="en-US" sz="2800" b="1" dirty="0">
                <a:solidFill>
                  <a:srgbClr val="660066"/>
                </a:solidFill>
              </a:rPr>
              <a:t>Stop </a:t>
            </a:r>
            <a:r>
              <a:rPr lang="en-US" sz="2800" dirty="0">
                <a:solidFill>
                  <a:srgbClr val="660066"/>
                </a:solidFill>
              </a:rPr>
              <a:t>and </a:t>
            </a:r>
            <a:r>
              <a:rPr lang="en-US" sz="2800" b="1" dirty="0">
                <a:solidFill>
                  <a:srgbClr val="660066"/>
                </a:solidFill>
              </a:rPr>
              <a:t>Remove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Otherwise, Find the </a:t>
            </a:r>
            <a:r>
              <a:rPr lang="en-US" sz="2800" b="1" dirty="0">
                <a:solidFill>
                  <a:srgbClr val="660066"/>
                </a:solidFill>
              </a:rPr>
              <a:t>Next</a:t>
            </a:r>
            <a:r>
              <a:rPr lang="en-US" sz="2800" dirty="0">
                <a:solidFill>
                  <a:srgbClr val="660066"/>
                </a:solidFill>
              </a:rPr>
              <a:t> Predictor that Maximizes R-squared When Added to the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If </a:t>
            </a:r>
            <a:r>
              <a:rPr lang="en-US" sz="2800" b="1" dirty="0">
                <a:solidFill>
                  <a:srgbClr val="660066"/>
                </a:solidFill>
              </a:rPr>
              <a:t>P-value &gt; 0.05</a:t>
            </a:r>
            <a:r>
              <a:rPr lang="en-US" sz="2800" dirty="0">
                <a:solidFill>
                  <a:srgbClr val="660066"/>
                </a:solidFill>
              </a:rPr>
              <a:t>, then </a:t>
            </a:r>
            <a:r>
              <a:rPr lang="en-US" sz="2800" b="1" dirty="0">
                <a:solidFill>
                  <a:srgbClr val="660066"/>
                </a:solidFill>
              </a:rPr>
              <a:t>Stop </a:t>
            </a:r>
            <a:r>
              <a:rPr lang="en-US" sz="2800" dirty="0">
                <a:solidFill>
                  <a:srgbClr val="660066"/>
                </a:solidFill>
              </a:rPr>
              <a:t>and </a:t>
            </a:r>
            <a:r>
              <a:rPr lang="en-US" sz="2800" b="1" dirty="0">
                <a:solidFill>
                  <a:srgbClr val="660066"/>
                </a:solidFill>
              </a:rPr>
              <a:t>Remove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Otherwise, Keep Repeating Until </a:t>
            </a:r>
            <a:r>
              <a:rPr lang="en-US" sz="2800" b="1" dirty="0">
                <a:solidFill>
                  <a:srgbClr val="660066"/>
                </a:solidFill>
              </a:rPr>
              <a:t>P-value &gt; 0.05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Model Selection Algorithms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Positives and Negatives of Forwards Selection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(+) Combats Against Multicollinearity Better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(+) Favors Smaller Models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(-) Typically Requires Fitting More Models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(-) Very Unlikely that the Full Model Ever Gets Fit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(-) May Mislead to Thinking Important Variables are Not Important</a:t>
            </a:r>
          </a:p>
        </p:txBody>
      </p:sp>
    </p:spTree>
    <p:extLst>
      <p:ext uri="{BB962C8B-B14F-4D97-AF65-F5344CB8AC3E}">
        <p14:creationId xmlns:p14="http://schemas.microsoft.com/office/powerpoint/2010/main" val="352176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Model Selection Algorithms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Stepwise Regression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Uses </a:t>
            </a:r>
            <a:r>
              <a:rPr lang="en-US" sz="2800" b="1" dirty="0">
                <a:solidFill>
                  <a:srgbClr val="660066"/>
                </a:solidFill>
              </a:rPr>
              <a:t>Forward Selection </a:t>
            </a:r>
            <a:r>
              <a:rPr lang="en-US" sz="2800" dirty="0">
                <a:solidFill>
                  <a:srgbClr val="660066"/>
                </a:solidFill>
              </a:rPr>
              <a:t>to </a:t>
            </a:r>
            <a:r>
              <a:rPr lang="en-US" sz="2800" b="1" dirty="0">
                <a:solidFill>
                  <a:srgbClr val="660066"/>
                </a:solidFill>
              </a:rPr>
              <a:t>Add</a:t>
            </a:r>
            <a:r>
              <a:rPr lang="en-US" sz="2800" dirty="0">
                <a:solidFill>
                  <a:srgbClr val="660066"/>
                </a:solidFill>
              </a:rPr>
              <a:t>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Uses </a:t>
            </a:r>
            <a:r>
              <a:rPr lang="en-US" sz="2800" b="1" dirty="0">
                <a:solidFill>
                  <a:srgbClr val="660066"/>
                </a:solidFill>
              </a:rPr>
              <a:t>Backward Elimination </a:t>
            </a:r>
            <a:r>
              <a:rPr lang="en-US" sz="2800" dirty="0">
                <a:solidFill>
                  <a:srgbClr val="660066"/>
                </a:solidFill>
              </a:rPr>
              <a:t>to </a:t>
            </a:r>
            <a:r>
              <a:rPr lang="en-US" sz="2800" b="1" dirty="0">
                <a:solidFill>
                  <a:srgbClr val="660066"/>
                </a:solidFill>
              </a:rPr>
              <a:t>Remove</a:t>
            </a:r>
            <a:r>
              <a:rPr lang="en-US" sz="2800" dirty="0">
                <a:solidFill>
                  <a:srgbClr val="660066"/>
                </a:solidFill>
              </a:rPr>
              <a:t> Redundant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Advice: Run All Three Algorithms to Identify Competing Models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You Can Use </a:t>
            </a:r>
            <a:r>
              <a:rPr lang="en-US" sz="2800" b="1" dirty="0">
                <a:solidFill>
                  <a:srgbClr val="660066"/>
                </a:solidFill>
              </a:rPr>
              <a:t>Better</a:t>
            </a:r>
            <a:r>
              <a:rPr lang="en-US" sz="2800" dirty="0">
                <a:solidFill>
                  <a:srgbClr val="660066"/>
                </a:solidFill>
              </a:rPr>
              <a:t> Criteria to Determine When to </a:t>
            </a:r>
            <a:r>
              <a:rPr lang="en-US" sz="2800" b="1" dirty="0">
                <a:solidFill>
                  <a:srgbClr val="660066"/>
                </a:solidFill>
              </a:rPr>
              <a:t>Add</a:t>
            </a:r>
            <a:r>
              <a:rPr lang="en-US" sz="2800" dirty="0">
                <a:solidFill>
                  <a:srgbClr val="660066"/>
                </a:solidFill>
              </a:rPr>
              <a:t> or </a:t>
            </a:r>
            <a:r>
              <a:rPr lang="en-US" sz="2800" b="1" dirty="0">
                <a:solidFill>
                  <a:srgbClr val="660066"/>
                </a:solidFill>
              </a:rPr>
              <a:t>Remove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Adjusted R-Squared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Mallow’s Cp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AIC or BIC</a:t>
            </a:r>
          </a:p>
        </p:txBody>
      </p:sp>
    </p:spTree>
    <p:extLst>
      <p:ext uri="{BB962C8B-B14F-4D97-AF65-F5344CB8AC3E}">
        <p14:creationId xmlns:p14="http://schemas.microsoft.com/office/powerpoint/2010/main" val="2309289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Body Fat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Can we predict the body fat percentage of an individual using the age of the individual and other body measurements?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List of Potential Predictor Variables in Dataset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Age (</a:t>
            </a:r>
            <a:r>
              <a:rPr lang="en-US" sz="2800" dirty="0" err="1">
                <a:solidFill>
                  <a:srgbClr val="660066"/>
                </a:solidFill>
              </a:rPr>
              <a:t>yrs</a:t>
            </a:r>
            <a:r>
              <a:rPr lang="en-US" sz="2800" dirty="0">
                <a:solidFill>
                  <a:srgbClr val="660066"/>
                </a:solidFill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Weight (</a:t>
            </a:r>
            <a:r>
              <a:rPr lang="en-US" sz="2800" dirty="0" err="1">
                <a:solidFill>
                  <a:srgbClr val="660066"/>
                </a:solidFill>
              </a:rPr>
              <a:t>lbs</a:t>
            </a:r>
            <a:r>
              <a:rPr lang="en-US" sz="2800" dirty="0">
                <a:solidFill>
                  <a:srgbClr val="660066"/>
                </a:solidFill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Height (in)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Circumference of Neck, Chest, Abdomen, Ankle, Biceps, Wrist (cm)</a:t>
            </a:r>
          </a:p>
        </p:txBody>
      </p:sp>
    </p:spTree>
    <p:extLst>
      <p:ext uri="{BB962C8B-B14F-4D97-AF65-F5344CB8AC3E}">
        <p14:creationId xmlns:p14="http://schemas.microsoft.com/office/powerpoint/2010/main" val="336668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16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Examine Multicollinearity and Look at VIF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 </a:t>
            </a:r>
            <a:r>
              <a:rPr lang="en-US" sz="2800" b="1" dirty="0" err="1">
                <a:solidFill>
                  <a:srgbClr val="660066"/>
                </a:solidFill>
              </a:rPr>
              <a:t>regsubsets</a:t>
            </a:r>
            <a:r>
              <a:rPr lang="en-US" sz="2800" b="1" dirty="0">
                <a:solidFill>
                  <a:srgbClr val="660066"/>
                </a:solidFill>
              </a:rPr>
              <a:t>() </a:t>
            </a:r>
            <a:r>
              <a:rPr lang="en-US" sz="2800" dirty="0">
                <a:solidFill>
                  <a:srgbClr val="660066"/>
                </a:solidFill>
              </a:rPr>
              <a:t>to Fit All Possible Models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Look at R-Squared, Adjusted R-Squared, Mallow’s Cp, and BIC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Backwards, Forwards, and Stepwise Algorithms for Selecting Variables</a:t>
            </a:r>
          </a:p>
        </p:txBody>
      </p:sp>
    </p:spTree>
    <p:extLst>
      <p:ext uri="{BB962C8B-B14F-4D97-AF65-F5344CB8AC3E}">
        <p14:creationId xmlns:p14="http://schemas.microsoft.com/office/powerpoint/2010/main" val="196990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Family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92049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Consider the Linear Regression Model</a:t>
                </a:r>
                <a:br>
                  <a:rPr lang="en-US" sz="2800" dirty="0">
                    <a:solidFill>
                      <a:srgbClr val="660066"/>
                    </a:solidFill>
                  </a:rPr>
                </a:b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Full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Single Variable Model: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Empty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92049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157D-294C-CBC6-5139-B102F9E33D73}"/>
                  </a:ext>
                </a:extLst>
              </p:cNvPr>
              <p:cNvSpPr txBox="1"/>
              <p:nvPr/>
            </p:nvSpPr>
            <p:spPr>
              <a:xfrm>
                <a:off x="2743200" y="2667000"/>
                <a:ext cx="6019800" cy="66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157D-294C-CBC6-5139-B102F9E33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67000"/>
                <a:ext cx="6019800" cy="661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6777E5A6-632B-A4F3-B6F2-BDC186C460A6}"/>
              </a:ext>
            </a:extLst>
          </p:cNvPr>
          <p:cNvSpPr/>
          <p:nvPr/>
        </p:nvSpPr>
        <p:spPr>
          <a:xfrm>
            <a:off x="6972300" y="3505200"/>
            <a:ext cx="800100" cy="3124200"/>
          </a:xfrm>
          <a:prstGeom prst="rightBrac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58090-1B7C-5990-5666-A7AA79EE5F1D}"/>
              </a:ext>
            </a:extLst>
          </p:cNvPr>
          <p:cNvSpPr txBox="1"/>
          <p:nvPr/>
        </p:nvSpPr>
        <p:spPr>
          <a:xfrm>
            <a:off x="7848600" y="4836467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Which Model is Best?</a:t>
            </a:r>
          </a:p>
        </p:txBody>
      </p:sp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Family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40120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When There are a Few Predictors We Can Fit All Possible Models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As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k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Increases, the Number of Models in the Family Increases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Different Linear Regression Models in the Family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We Desire to Know What Predictors Need to Be Included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Bad Option: Fit Full Model and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Remove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Insignificant Predictors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40120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76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Family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Problem with Selecting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R-Squared </a:t>
            </a:r>
            <a:r>
              <a:rPr lang="en-US" sz="2800" b="1" dirty="0">
                <a:solidFill>
                  <a:srgbClr val="660066"/>
                </a:solidFill>
              </a:rPr>
              <a:t>Always</a:t>
            </a:r>
            <a:r>
              <a:rPr lang="en-US" sz="2800" dirty="0">
                <a:solidFill>
                  <a:srgbClr val="660066"/>
                </a:solidFill>
              </a:rPr>
              <a:t> </a:t>
            </a:r>
            <a:r>
              <a:rPr lang="en-US" sz="2800" b="1" dirty="0">
                <a:solidFill>
                  <a:srgbClr val="660066"/>
                </a:solidFill>
              </a:rPr>
              <a:t>Increases</a:t>
            </a:r>
            <a:r>
              <a:rPr lang="en-US" sz="2800" dirty="0">
                <a:solidFill>
                  <a:srgbClr val="660066"/>
                </a:solidFill>
              </a:rPr>
              <a:t> as I Add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Standard Error of Regression Always Decreases as I Add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Is the Relationship Between a Predictor and the Response Variable Due to Chance or Is There an Actual Relationship?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Typically, There are Multiple Competing Models that Are All </a:t>
            </a:r>
            <a:r>
              <a:rPr lang="en-US" sz="2800" b="1" dirty="0">
                <a:solidFill>
                  <a:srgbClr val="660066"/>
                </a:solidFill>
              </a:rPr>
              <a:t>Similar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Ideally, We Want the </a:t>
            </a:r>
            <a:r>
              <a:rPr lang="en-US" sz="2800" b="1" dirty="0">
                <a:solidFill>
                  <a:srgbClr val="660066"/>
                </a:solidFill>
              </a:rPr>
              <a:t>Simplest</a:t>
            </a:r>
            <a:r>
              <a:rPr lang="en-US" sz="2800" dirty="0">
                <a:solidFill>
                  <a:srgbClr val="660066"/>
                </a:solidFill>
              </a:rPr>
              <a:t> Model that Explains the </a:t>
            </a:r>
            <a:r>
              <a:rPr lang="en-US" sz="2800" b="1" dirty="0">
                <a:solidFill>
                  <a:srgbClr val="660066"/>
                </a:solidFill>
              </a:rPr>
              <a:t>Variation in Y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Family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Hypothetical Situation From Dataset with 100 Potential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 1: </a:t>
            </a:r>
            <a:r>
              <a:rPr lang="en-US" sz="2800" i="1" dirty="0">
                <a:solidFill>
                  <a:srgbClr val="660066"/>
                </a:solidFill>
              </a:rPr>
              <a:t>k=100, R-Squared = 0.90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 2: </a:t>
            </a:r>
            <a:r>
              <a:rPr lang="en-US" sz="2800" i="1" dirty="0">
                <a:solidFill>
                  <a:srgbClr val="660066"/>
                </a:solidFill>
              </a:rPr>
              <a:t>k=1, R-Squared = 0.89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Which of These Two Models is Better?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Goal: Find the “Best” Model, but Combat “Overfitting”</a:t>
            </a:r>
          </a:p>
        </p:txBody>
      </p:sp>
    </p:spTree>
    <p:extLst>
      <p:ext uri="{BB962C8B-B14F-4D97-AF65-F5344CB8AC3E}">
        <p14:creationId xmlns:p14="http://schemas.microsoft.com/office/powerpoint/2010/main" val="5489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Best Subsets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Computers are Fast = We Can Fit All Possible Models Most of the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Good to Start By Removing </a:t>
            </a:r>
            <a:r>
              <a:rPr lang="en-US" sz="2800" b="1" dirty="0">
                <a:solidFill>
                  <a:srgbClr val="660066"/>
                </a:solidFill>
              </a:rPr>
              <a:t>Unimportant</a:t>
            </a:r>
            <a:r>
              <a:rPr lang="en-US" sz="2800" dirty="0">
                <a:solidFill>
                  <a:srgbClr val="660066"/>
                </a:solidFill>
              </a:rPr>
              <a:t> or </a:t>
            </a:r>
            <a:r>
              <a:rPr lang="en-US" sz="2800" b="1" dirty="0">
                <a:solidFill>
                  <a:srgbClr val="660066"/>
                </a:solidFill>
              </a:rPr>
              <a:t>Correlated</a:t>
            </a:r>
            <a:r>
              <a:rPr lang="en-US" sz="2800" dirty="0">
                <a:solidFill>
                  <a:srgbClr val="660066"/>
                </a:solidFill>
              </a:rPr>
              <a:t> Predictors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Adjusted R-Squared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Accounts for the Complexity of the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Won’t Always Increase Just by Adding More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Find the Best Subset of Predictors that </a:t>
            </a:r>
            <a:r>
              <a:rPr lang="en-US" sz="2800" b="1" dirty="0">
                <a:solidFill>
                  <a:srgbClr val="660066"/>
                </a:solidFill>
              </a:rPr>
              <a:t>Maximizes</a:t>
            </a:r>
            <a:r>
              <a:rPr lang="en-US" sz="2800" dirty="0">
                <a:solidFill>
                  <a:srgbClr val="660066"/>
                </a:solidFill>
              </a:rPr>
              <a:t> </a:t>
            </a:r>
            <a:r>
              <a:rPr lang="en-US" sz="2800" i="1" dirty="0">
                <a:solidFill>
                  <a:srgbClr val="660066"/>
                </a:solidFill>
              </a:rPr>
              <a:t>adj R-Squared</a:t>
            </a:r>
          </a:p>
        </p:txBody>
      </p:sp>
    </p:spTree>
    <p:extLst>
      <p:ext uri="{BB962C8B-B14F-4D97-AF65-F5344CB8AC3E}">
        <p14:creationId xmlns:p14="http://schemas.microsoft.com/office/powerpoint/2010/main" val="10743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Best Subsets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Mallow’s C</a:t>
                </a:r>
                <a:r>
                  <a:rPr lang="en-US" sz="2800" baseline="-25000" dirty="0">
                    <a:solidFill>
                      <a:srgbClr val="660066"/>
                    </a:solidFill>
                  </a:rPr>
                  <a:t>p</a:t>
                </a: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Most of the Criteria Depend Only On What is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in</a:t>
                </a:r>
                <a:r>
                  <a:rPr lang="en-US" sz="2800" dirty="0">
                    <a:solidFill>
                      <a:srgbClr val="660066"/>
                    </a:solidFill>
                  </a:rPr>
                  <a:t> the Model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Formula: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𝑃𝑟𝑒𝑑𝑖𝑐𝑡𝑜𝑟𝑠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𝑆𝑢𝑏𝑠𝑒𝑡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𝑀𝑜𝑑𝑒𝑙</m:t>
                    </m:r>
                  </m:oMath>
                </a14:m>
                <a:endParaRPr lang="en-US" sz="2800" b="0" i="1" dirty="0">
                  <a:solidFill>
                    <a:srgbClr val="660066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𝑆𝑞𝑢𝑎𝑟𝑒𝑑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𝑅𝑒𝑠𝑖𝑑𝑢𝑎𝑙𝑠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𝑆𝑢𝑏𝑠𝑒𝑡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𝑀𝑜𝑑𝑒𝑙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𝑀𝑒𝑎𝑛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𝑆𝑞𝑢𝑎𝑟𝑒𝑑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𝐹𝑢𝑙𝑙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𝑀𝑜𝑑𝑒𝑙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Find the Best Subset of Predictors that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Minimizes </a:t>
                </a:r>
                <a:r>
                  <a:rPr lang="en-US" sz="2800" dirty="0">
                    <a:solidFill>
                      <a:srgbClr val="660066"/>
                    </a:solidFill>
                  </a:rPr>
                  <a:t>Mallow’s C</a:t>
                </a:r>
                <a:r>
                  <a:rPr lang="en-US" sz="2800" baseline="-25000" dirty="0">
                    <a:solidFill>
                      <a:srgbClr val="660066"/>
                    </a:solidFill>
                  </a:rPr>
                  <a:t>p</a:t>
                </a: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79AF6-3559-FC38-E289-3F04E2AEDECF}"/>
                  </a:ext>
                </a:extLst>
              </p:cNvPr>
              <p:cNvSpPr txBox="1"/>
              <p:nvPr/>
            </p:nvSpPr>
            <p:spPr>
              <a:xfrm>
                <a:off x="3048000" y="3429000"/>
                <a:ext cx="5029200" cy="84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79AF6-3559-FC38-E289-3F04E2AE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429000"/>
                <a:ext cx="5029200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35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Best Subsets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Akaike’s Information Criterion (AIC)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Penalizes Based Off Complexity and Smaller is Better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Formula: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Bayesian Information Criterion (BIC)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Penalizes Based Off Complexity and Smaller is Better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Penalty in BIC is Larger than Penalty in AIC when </a:t>
            </a:r>
            <a:r>
              <a:rPr lang="en-US" sz="2800" i="1" dirty="0">
                <a:solidFill>
                  <a:srgbClr val="660066"/>
                </a:solidFill>
              </a:rPr>
              <a:t>n&gt;7.</a:t>
            </a: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79AF6-3559-FC38-E289-3F04E2AEDECF}"/>
                  </a:ext>
                </a:extLst>
              </p:cNvPr>
              <p:cNvSpPr txBox="1"/>
              <p:nvPr/>
            </p:nvSpPr>
            <p:spPr>
              <a:xfrm>
                <a:off x="3075709" y="3314686"/>
                <a:ext cx="5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𝐿𝑖𝑘𝑒𝑙𝑖h𝑜𝑜𝑑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79AF6-3559-FC38-E289-3F04E2AE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709" y="3314686"/>
                <a:ext cx="5029200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E1C95-0C84-13FF-E5EC-14DA1D1EAE16}"/>
                  </a:ext>
                </a:extLst>
              </p:cNvPr>
              <p:cNvSpPr txBox="1"/>
              <p:nvPr/>
            </p:nvSpPr>
            <p:spPr>
              <a:xfrm>
                <a:off x="2694709" y="5095981"/>
                <a:ext cx="5791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𝐿𝑖𝑘𝑒𝑙𝑖h𝑜𝑜𝑑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E1C95-0C84-13FF-E5EC-14DA1D1E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709" y="5095981"/>
                <a:ext cx="5791200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8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Model Selection Algorithms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Backwards Elimination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Start by Fitting Full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Remove Variable with the </a:t>
            </a:r>
            <a:r>
              <a:rPr lang="en-US" sz="2800" b="1" dirty="0">
                <a:solidFill>
                  <a:srgbClr val="660066"/>
                </a:solidFill>
              </a:rPr>
              <a:t>Largest P-value </a:t>
            </a:r>
            <a:r>
              <a:rPr lang="en-US" sz="2800" dirty="0">
                <a:solidFill>
                  <a:srgbClr val="660066"/>
                </a:solidFill>
              </a:rPr>
              <a:t>and </a:t>
            </a:r>
            <a:r>
              <a:rPr lang="en-US" sz="2800" b="1" dirty="0">
                <a:solidFill>
                  <a:srgbClr val="660066"/>
                </a:solidFill>
              </a:rPr>
              <a:t>&gt;0.05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Refit Model Without Previous Variable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Remove Variable with the </a:t>
            </a:r>
            <a:r>
              <a:rPr lang="en-US" sz="2800" b="1" dirty="0">
                <a:solidFill>
                  <a:srgbClr val="660066"/>
                </a:solidFill>
              </a:rPr>
              <a:t>Largest P-value </a:t>
            </a:r>
            <a:r>
              <a:rPr lang="en-US" sz="2800" dirty="0">
                <a:solidFill>
                  <a:srgbClr val="660066"/>
                </a:solidFill>
              </a:rPr>
              <a:t>and </a:t>
            </a:r>
            <a:r>
              <a:rPr lang="en-US" sz="2800" b="1" dirty="0">
                <a:solidFill>
                  <a:srgbClr val="660066"/>
                </a:solidFill>
              </a:rPr>
              <a:t>&gt;0.05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Continue…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Stop Removing Variables Once All Variables Have a P-value &lt;0.05</a:t>
            </a:r>
          </a:p>
        </p:txBody>
      </p:sp>
    </p:spTree>
    <p:extLst>
      <p:ext uri="{BB962C8B-B14F-4D97-AF65-F5344CB8AC3E}">
        <p14:creationId xmlns:p14="http://schemas.microsoft.com/office/powerpoint/2010/main" val="419202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831</Words>
  <Application>Microsoft Office PowerPoint</Application>
  <PresentationFormat>Widescreen</PresentationFormat>
  <Paragraphs>141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Devanagari</vt:lpstr>
      <vt:lpstr>Arial</vt:lpstr>
      <vt:lpstr>Calibri</vt:lpstr>
      <vt:lpstr>Calibri Light</vt:lpstr>
      <vt:lpstr>Cambria Math</vt:lpstr>
      <vt:lpstr>Office Theme</vt:lpstr>
      <vt:lpstr>Coding Categorical Predictors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2023-10-23T16:25:31Z</dcterms:modified>
</cp:coreProperties>
</file>