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9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416"/>
    <a:srgbClr val="66006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4541" autoAdjust="0"/>
  </p:normalViewPr>
  <p:slideViewPr>
    <p:cSldViewPr>
      <p:cViewPr varScale="1">
        <p:scale>
          <a:sx n="89" d="100"/>
          <a:sy n="89" d="100"/>
        </p:scale>
        <p:origin x="44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Four Step Process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0.1, 0.2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All chapter 0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1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9601200" y="64008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Families of Models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i="1" dirty="0">
                <a:solidFill>
                  <a:srgbClr val="660066"/>
                </a:solidFill>
              </a:rPr>
              <a:t>Complicated by </a:t>
            </a:r>
            <a:r>
              <a:rPr lang="en-US" sz="2800" b="1" i="1" dirty="0">
                <a:solidFill>
                  <a:srgbClr val="660066"/>
                </a:solidFill>
              </a:rPr>
              <a:t>multiple</a:t>
            </a:r>
            <a:r>
              <a:rPr lang="en-US" sz="2800" i="1" dirty="0">
                <a:solidFill>
                  <a:srgbClr val="660066"/>
                </a:solidFill>
              </a:rPr>
              <a:t> predictor variables and/or response variables</a:t>
            </a: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B0DEE-7C9E-F4B1-5F83-29C0E1FA1DC8}"/>
              </a:ext>
            </a:extLst>
          </p:cNvPr>
          <p:cNvSpPr txBox="1"/>
          <p:nvPr/>
        </p:nvSpPr>
        <p:spPr>
          <a:xfrm>
            <a:off x="1194089" y="3131336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Categorical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FD2E7-A7E5-89A1-BB02-9E46C99529B9}"/>
              </a:ext>
            </a:extLst>
          </p:cNvPr>
          <p:cNvSpPr txBox="1"/>
          <p:nvPr/>
        </p:nvSpPr>
        <p:spPr>
          <a:xfrm>
            <a:off x="1214871" y="427606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Quantitative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821AEA-A95F-78B8-F95E-838A7F2D5533}"/>
              </a:ext>
            </a:extLst>
          </p:cNvPr>
          <p:cNvSpPr txBox="1"/>
          <p:nvPr/>
        </p:nvSpPr>
        <p:spPr>
          <a:xfrm>
            <a:off x="762000" y="2381193"/>
            <a:ext cx="307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Variable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50D77A-804A-8830-AB4E-45BC6CDB4443}"/>
              </a:ext>
            </a:extLst>
          </p:cNvPr>
          <p:cNvSpPr txBox="1"/>
          <p:nvPr/>
        </p:nvSpPr>
        <p:spPr>
          <a:xfrm>
            <a:off x="6553200" y="2379404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Predictor Variable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AAB9C5-5F78-2C31-6321-A2FBB6F2C237}"/>
              </a:ext>
            </a:extLst>
          </p:cNvPr>
          <p:cNvSpPr txBox="1"/>
          <p:nvPr/>
        </p:nvSpPr>
        <p:spPr>
          <a:xfrm>
            <a:off x="7200900" y="30967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Categorical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36DA5-B06B-FE75-48B4-99A7758DC4BD}"/>
              </a:ext>
            </a:extLst>
          </p:cNvPr>
          <p:cNvSpPr txBox="1"/>
          <p:nvPr/>
        </p:nvSpPr>
        <p:spPr>
          <a:xfrm>
            <a:off x="7230776" y="427606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Quantitative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98BF8B-858B-EDBC-2AD2-FFE678C813AE}"/>
              </a:ext>
            </a:extLst>
          </p:cNvPr>
          <p:cNvCxnSpPr>
            <a:cxnSpLocks/>
          </p:cNvCxnSpPr>
          <p:nvPr/>
        </p:nvCxnSpPr>
        <p:spPr>
          <a:xfrm>
            <a:off x="3119868" y="3384460"/>
            <a:ext cx="4081032" cy="0"/>
          </a:xfrm>
          <a:prstGeom prst="straightConnector1">
            <a:avLst/>
          </a:prstGeom>
          <a:ln w="38100">
            <a:solidFill>
              <a:srgbClr val="66006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1A4EAB-2E79-4BA2-E7B5-E4889776DD9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108286" y="3392946"/>
            <a:ext cx="4122490" cy="1144729"/>
          </a:xfrm>
          <a:prstGeom prst="straightConnector1">
            <a:avLst/>
          </a:prstGeom>
          <a:ln w="38100">
            <a:solidFill>
              <a:srgbClr val="66006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2EF16E-2DE6-6286-769B-935B2776053E}"/>
              </a:ext>
            </a:extLst>
          </p:cNvPr>
          <p:cNvCxnSpPr>
            <a:cxnSpLocks/>
          </p:cNvCxnSpPr>
          <p:nvPr/>
        </p:nvCxnSpPr>
        <p:spPr>
          <a:xfrm flipV="1">
            <a:off x="3150178" y="3488049"/>
            <a:ext cx="4050722" cy="1054393"/>
          </a:xfrm>
          <a:prstGeom prst="straightConnector1">
            <a:avLst/>
          </a:prstGeom>
          <a:ln w="38100">
            <a:solidFill>
              <a:srgbClr val="FFC41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8DCA1E-3034-92DE-5D50-DBCCAAAB02BC}"/>
              </a:ext>
            </a:extLst>
          </p:cNvPr>
          <p:cNvCxnSpPr>
            <a:cxnSpLocks/>
          </p:cNvCxnSpPr>
          <p:nvPr/>
        </p:nvCxnSpPr>
        <p:spPr>
          <a:xfrm>
            <a:off x="3166199" y="4551822"/>
            <a:ext cx="3996601" cy="80956"/>
          </a:xfrm>
          <a:prstGeom prst="straightConnector1">
            <a:avLst/>
          </a:prstGeom>
          <a:ln w="38100">
            <a:solidFill>
              <a:srgbClr val="FFC41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24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Technology We Will Use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R</a:t>
            </a:r>
            <a:r>
              <a:rPr lang="en-US" sz="2800" dirty="0">
                <a:solidFill>
                  <a:srgbClr val="660066"/>
                </a:solidFill>
              </a:rPr>
              <a:t> = a free, widely used, open source, language and environment for statistical computing and graphics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RStudio = </a:t>
            </a:r>
            <a:r>
              <a:rPr lang="en-US" sz="2800" dirty="0">
                <a:solidFill>
                  <a:srgbClr val="660066"/>
                </a:solidFill>
              </a:rPr>
              <a:t>an interface for </a:t>
            </a:r>
            <a:r>
              <a:rPr lang="en-US" sz="2800" i="1" dirty="0">
                <a:solidFill>
                  <a:srgbClr val="660066"/>
                </a:solidFill>
              </a:rPr>
              <a:t>R</a:t>
            </a:r>
            <a:r>
              <a:rPr lang="en-US" sz="2800" dirty="0">
                <a:solidFill>
                  <a:srgbClr val="660066"/>
                </a:solidFill>
              </a:rPr>
              <a:t> (Integrated Development Environment)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err="1">
                <a:solidFill>
                  <a:srgbClr val="660066"/>
                </a:solidFill>
              </a:rPr>
              <a:t>RMarkdown</a:t>
            </a:r>
            <a:r>
              <a:rPr lang="en-US" sz="2800" dirty="0">
                <a:solidFill>
                  <a:srgbClr val="660066"/>
                </a:solidFill>
              </a:rPr>
              <a:t> = a tool in R for creating documents that combine R code with text</a:t>
            </a:r>
            <a:endParaRPr lang="en-US" sz="2800" i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1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Download Zip Folder on Course Website for Lecture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Unzip Folder on Your Computer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Open the </a:t>
            </a:r>
            <a:r>
              <a:rPr lang="en-US" sz="2800" dirty="0" err="1">
                <a:solidFill>
                  <a:srgbClr val="660066"/>
                </a:solidFill>
              </a:rPr>
              <a:t>Rmd</a:t>
            </a:r>
            <a:r>
              <a:rPr lang="en-US" sz="2800" dirty="0">
                <a:solidFill>
                  <a:srgbClr val="660066"/>
                </a:solidFill>
              </a:rPr>
              <a:t> File from the Unzipped 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660066"/>
                </a:solidFill>
              </a:rPr>
              <a:t>Rmd</a:t>
            </a:r>
            <a:r>
              <a:rPr lang="en-US" sz="2800" dirty="0">
                <a:solidFill>
                  <a:srgbClr val="660066"/>
                </a:solidFill>
              </a:rPr>
              <a:t> Files Should Automatically Open in RStudio </a:t>
            </a:r>
          </a:p>
        </p:txBody>
      </p:sp>
    </p:spTree>
    <p:extLst>
      <p:ext uri="{BB962C8B-B14F-4D97-AF65-F5344CB8AC3E}">
        <p14:creationId xmlns:p14="http://schemas.microsoft.com/office/powerpoint/2010/main" val="3125860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Quick Look at R Studio</a:t>
            </a:r>
            <a:endParaRPr lang="en-US" sz="4800" dirty="0">
              <a:solidFill>
                <a:srgbClr val="2D3A37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588FD6-E515-54E1-7613-14E228EB9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676400"/>
            <a:ext cx="7924800" cy="4893801"/>
          </a:xfrm>
          <a:prstGeom prst="rect">
            <a:avLst/>
          </a:prstGeom>
          <a:ln w="28575">
            <a:solidFill>
              <a:srgbClr val="FFC416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39D7F-7000-847C-346F-D393E6BABCA3}"/>
              </a:ext>
            </a:extLst>
          </p:cNvPr>
          <p:cNvSpPr txBox="1"/>
          <p:nvPr/>
        </p:nvSpPr>
        <p:spPr>
          <a:xfrm>
            <a:off x="2209800" y="3541931"/>
            <a:ext cx="3886200" cy="369332"/>
          </a:xfrm>
          <a:prstGeom prst="rect">
            <a:avLst/>
          </a:prstGeom>
          <a:solidFill>
            <a:srgbClr val="FFC41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Editor: write/view code,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74EA7-35F6-0958-04BC-368720845826}"/>
              </a:ext>
            </a:extLst>
          </p:cNvPr>
          <p:cNvSpPr txBox="1"/>
          <p:nvPr/>
        </p:nvSpPr>
        <p:spPr>
          <a:xfrm>
            <a:off x="6331527" y="2895600"/>
            <a:ext cx="3400697" cy="830997"/>
          </a:xfrm>
          <a:prstGeom prst="rect">
            <a:avLst/>
          </a:prstGeom>
          <a:solidFill>
            <a:srgbClr val="FFC41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Environment: lists active variables, functions,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D4823-1317-513B-C460-A56051F1F433}"/>
              </a:ext>
            </a:extLst>
          </p:cNvPr>
          <p:cNvSpPr txBox="1"/>
          <p:nvPr/>
        </p:nvSpPr>
        <p:spPr>
          <a:xfrm>
            <a:off x="6660275" y="4724400"/>
            <a:ext cx="2743199" cy="1569660"/>
          </a:xfrm>
          <a:prstGeom prst="rect">
            <a:avLst/>
          </a:prstGeom>
          <a:solidFill>
            <a:srgbClr val="FFC416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Access files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View plots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Control packages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View help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2C97E-8D33-4CF2-4F36-06032C8E8790}"/>
              </a:ext>
            </a:extLst>
          </p:cNvPr>
          <p:cNvSpPr txBox="1"/>
          <p:nvPr/>
        </p:nvSpPr>
        <p:spPr>
          <a:xfrm>
            <a:off x="2223655" y="5427113"/>
            <a:ext cx="3657600" cy="830997"/>
          </a:xfrm>
          <a:prstGeom prst="rect">
            <a:avLst/>
          </a:prstGeom>
          <a:solidFill>
            <a:srgbClr val="FFC41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Console: Enter commands, view output,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395496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Course Website / Syllabus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59700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Access Course Website Through Canvas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Cover Syllabus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Office Hours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Grading and Curving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Attendance: UNC Check-In App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Homework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Quizzes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Exams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PDFs and </a:t>
            </a:r>
            <a:r>
              <a:rPr lang="en-US" sz="2000" dirty="0" err="1">
                <a:solidFill>
                  <a:srgbClr val="660066"/>
                </a:solidFill>
              </a:rPr>
              <a:t>Gradescope</a:t>
            </a:r>
            <a:endParaRPr lang="en-US" sz="2000" dirty="0">
              <a:solidFill>
                <a:srgbClr val="660066"/>
              </a:solidFill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Grade Disputes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Honor Code</a:t>
            </a: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Usage of Course Website and Canvas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Preview of Dataset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LEGO Dataset (n=1304)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dirty="0">
                <a:solidFill>
                  <a:srgbClr val="660066"/>
                </a:solidFill>
              </a:rPr>
              <a:t>Any interesting questions about LEGO we may want to answer?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BCD0F-55A4-5DC7-3C02-910BA1470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0" y="2979947"/>
            <a:ext cx="10678440" cy="2386946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197878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Models Help Us…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200906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Answer Questions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Make Predictions or Classifications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Evaluate Treatments or Test Theories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Understand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74154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Architecture of a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E6D28306-7CF7-8D86-926E-83D14E3DB3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435039"/>
              </p:ext>
            </p:extLst>
          </p:nvPr>
        </p:nvGraphicFramePr>
        <p:xfrm>
          <a:off x="3124200" y="2477575"/>
          <a:ext cx="54356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203040" progId="Equation.3">
                  <p:embed/>
                </p:oleObj>
              </mc:Choice>
              <mc:Fallback>
                <p:oleObj name="Equation" r:id="rId3" imgW="850680" imgH="203040" progId="Equation.3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477575"/>
                        <a:ext cx="5435600" cy="1238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F05081-7AC1-FDC2-883E-7B9379120C03}"/>
              </a:ext>
            </a:extLst>
          </p:cNvPr>
          <p:cNvCxnSpPr>
            <a:cxnSpLocks/>
          </p:cNvCxnSpPr>
          <p:nvPr/>
        </p:nvCxnSpPr>
        <p:spPr>
          <a:xfrm flipH="1">
            <a:off x="1905000" y="3352800"/>
            <a:ext cx="1295400" cy="1066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41D36B-EE3E-01D1-0006-56FE5479A7F2}"/>
              </a:ext>
            </a:extLst>
          </p:cNvPr>
          <p:cNvSpPr txBox="1"/>
          <p:nvPr/>
        </p:nvSpPr>
        <p:spPr>
          <a:xfrm>
            <a:off x="1238250" y="43434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Variable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EA9140-6DE6-524A-1390-564246F4268C}"/>
              </a:ext>
            </a:extLst>
          </p:cNvPr>
          <p:cNvCxnSpPr>
            <a:cxnSpLocks/>
          </p:cNvCxnSpPr>
          <p:nvPr/>
        </p:nvCxnSpPr>
        <p:spPr>
          <a:xfrm>
            <a:off x="6248400" y="3431084"/>
            <a:ext cx="0" cy="2847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A32DA6-7767-D0B5-1B23-EFA75FB3C986}"/>
              </a:ext>
            </a:extLst>
          </p:cNvPr>
          <p:cNvSpPr txBox="1"/>
          <p:nvPr/>
        </p:nvSpPr>
        <p:spPr>
          <a:xfrm>
            <a:off x="5626678" y="3686846"/>
            <a:ext cx="1615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Explanatory Variable(s)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077093-DDAE-8E37-E15B-573D4C4CEDA2}"/>
              </a:ext>
            </a:extLst>
          </p:cNvPr>
          <p:cNvCxnSpPr>
            <a:cxnSpLocks/>
          </p:cNvCxnSpPr>
          <p:nvPr/>
        </p:nvCxnSpPr>
        <p:spPr>
          <a:xfrm>
            <a:off x="8382000" y="3278684"/>
            <a:ext cx="1143000" cy="531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83F0CB-0165-08A7-14ED-4FDFB1655F75}"/>
              </a:ext>
            </a:extLst>
          </p:cNvPr>
          <p:cNvSpPr txBox="1"/>
          <p:nvPr/>
        </p:nvSpPr>
        <p:spPr>
          <a:xfrm>
            <a:off x="9479107" y="3773269"/>
            <a:ext cx="1615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or Deviation from the Model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663DCFB-01EA-0D2C-21BA-580FB91F8D7C}"/>
              </a:ext>
            </a:extLst>
          </p:cNvPr>
          <p:cNvSpPr/>
          <p:nvPr/>
        </p:nvSpPr>
        <p:spPr>
          <a:xfrm rot="16200000">
            <a:off x="4782371" y="3258368"/>
            <a:ext cx="2196038" cy="241242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6A580C-6956-58E5-CF85-65B69F926D12}"/>
              </a:ext>
            </a:extLst>
          </p:cNvPr>
          <p:cNvSpPr txBox="1"/>
          <p:nvPr/>
        </p:nvSpPr>
        <p:spPr>
          <a:xfrm>
            <a:off x="3842039" y="5596850"/>
            <a:ext cx="450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Generates an Expectation about Y given X</a:t>
            </a:r>
          </a:p>
        </p:txBody>
      </p:sp>
    </p:spTree>
    <p:extLst>
      <p:ext uri="{BB962C8B-B14F-4D97-AF65-F5344CB8AC3E}">
        <p14:creationId xmlns:p14="http://schemas.microsoft.com/office/powerpoint/2010/main" val="244851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Statistical Modeling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Statistical Modeling is the Process of …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b="1" dirty="0">
                <a:solidFill>
                  <a:srgbClr val="660066"/>
                </a:solidFill>
              </a:rPr>
              <a:t>Defining the Function </a:t>
            </a:r>
            <a:r>
              <a:rPr lang="en-US" sz="2800" b="1" i="1" dirty="0">
                <a:solidFill>
                  <a:srgbClr val="660066"/>
                </a:solidFill>
              </a:rPr>
              <a:t>f(X) </a:t>
            </a:r>
            <a:r>
              <a:rPr lang="en-US" sz="2800" dirty="0">
                <a:solidFill>
                  <a:srgbClr val="660066"/>
                </a:solidFill>
              </a:rPr>
              <a:t>and then </a:t>
            </a:r>
            <a:r>
              <a:rPr lang="en-US" sz="2800" b="1" dirty="0">
                <a:solidFill>
                  <a:srgbClr val="660066"/>
                </a:solidFill>
              </a:rPr>
              <a:t>Fitting that Function </a:t>
            </a:r>
            <a:r>
              <a:rPr lang="en-US" sz="2800" b="1" i="1" dirty="0">
                <a:solidFill>
                  <a:srgbClr val="660066"/>
                </a:solidFill>
              </a:rPr>
              <a:t>f(X) </a:t>
            </a:r>
          </a:p>
          <a:p>
            <a:r>
              <a:rPr lang="en-US" sz="2800" dirty="0">
                <a:solidFill>
                  <a:srgbClr val="660066"/>
                </a:solidFill>
              </a:rPr>
              <a:t>to a sample dataset by </a:t>
            </a:r>
            <a:r>
              <a:rPr lang="en-US" sz="2800" b="1" dirty="0">
                <a:solidFill>
                  <a:srgbClr val="660066"/>
                </a:solidFill>
              </a:rPr>
              <a:t>Minimizing the Error</a:t>
            </a:r>
            <a:r>
              <a:rPr lang="en-US" sz="2800" dirty="0">
                <a:solidFill>
                  <a:srgbClr val="660066"/>
                </a:solidFill>
              </a:rPr>
              <a:t> the best we possibly can</a:t>
            </a:r>
          </a:p>
          <a:p>
            <a:pPr algn="ctr"/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dirty="0">
                <a:solidFill>
                  <a:srgbClr val="660066"/>
                </a:solidFill>
              </a:rPr>
              <a:t>Methodology we Use Depends on the Types of Variables</a:t>
            </a:r>
          </a:p>
          <a:p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8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Variable Types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B0DEE-7C9E-F4B1-5F83-29C0E1FA1DC8}"/>
              </a:ext>
            </a:extLst>
          </p:cNvPr>
          <p:cNvSpPr txBox="1"/>
          <p:nvPr/>
        </p:nvSpPr>
        <p:spPr>
          <a:xfrm>
            <a:off x="2133600" y="25734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Categorical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FD2E7-A7E5-89A1-BB02-9E46C99529B9}"/>
              </a:ext>
            </a:extLst>
          </p:cNvPr>
          <p:cNvSpPr txBox="1"/>
          <p:nvPr/>
        </p:nvSpPr>
        <p:spPr>
          <a:xfrm>
            <a:off x="6972300" y="25734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Quantitative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43612-8AB2-A3BC-0E01-14984F6FA621}"/>
              </a:ext>
            </a:extLst>
          </p:cNvPr>
          <p:cNvSpPr txBox="1"/>
          <p:nvPr/>
        </p:nvSpPr>
        <p:spPr>
          <a:xfrm>
            <a:off x="8382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Nominal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01CCB9-A102-9EAD-91BF-1C15EC64A163}"/>
              </a:ext>
            </a:extLst>
          </p:cNvPr>
          <p:cNvCxnSpPr>
            <a:cxnSpLocks/>
          </p:cNvCxnSpPr>
          <p:nvPr/>
        </p:nvCxnSpPr>
        <p:spPr>
          <a:xfrm>
            <a:off x="3463636" y="3096700"/>
            <a:ext cx="784514" cy="905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D3E5CA-DB79-E709-CCBE-CB37CA25C445}"/>
              </a:ext>
            </a:extLst>
          </p:cNvPr>
          <p:cNvSpPr txBox="1"/>
          <p:nvPr/>
        </p:nvSpPr>
        <p:spPr>
          <a:xfrm>
            <a:off x="3463636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Ordinal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DDBBD-A910-894E-8212-5D8AB4CBE24D}"/>
              </a:ext>
            </a:extLst>
          </p:cNvPr>
          <p:cNvCxnSpPr>
            <a:cxnSpLocks/>
          </p:cNvCxnSpPr>
          <p:nvPr/>
        </p:nvCxnSpPr>
        <p:spPr>
          <a:xfrm flipH="1">
            <a:off x="1905000" y="3053570"/>
            <a:ext cx="778453" cy="948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F8B504-64DF-0799-78F5-0935CF66DDFF}"/>
              </a:ext>
            </a:extLst>
          </p:cNvPr>
          <p:cNvSpPr txBox="1"/>
          <p:nvPr/>
        </p:nvSpPr>
        <p:spPr>
          <a:xfrm>
            <a:off x="58674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Continuous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D82E02-3E49-05C9-4071-EBC5308FD86D}"/>
              </a:ext>
            </a:extLst>
          </p:cNvPr>
          <p:cNvSpPr txBox="1"/>
          <p:nvPr/>
        </p:nvSpPr>
        <p:spPr>
          <a:xfrm>
            <a:off x="86106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Discrete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C576BA-A317-1886-667C-51A3109B9896}"/>
              </a:ext>
            </a:extLst>
          </p:cNvPr>
          <p:cNvCxnSpPr>
            <a:cxnSpLocks/>
          </p:cNvCxnSpPr>
          <p:nvPr/>
        </p:nvCxnSpPr>
        <p:spPr>
          <a:xfrm flipH="1">
            <a:off x="6856268" y="3060175"/>
            <a:ext cx="689263" cy="1001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1F3507-22BC-C77F-747D-AF729C57E35A}"/>
              </a:ext>
            </a:extLst>
          </p:cNvPr>
          <p:cNvCxnSpPr>
            <a:cxnSpLocks/>
          </p:cNvCxnSpPr>
          <p:nvPr/>
        </p:nvCxnSpPr>
        <p:spPr>
          <a:xfrm>
            <a:off x="8575964" y="3053570"/>
            <a:ext cx="693159" cy="948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468417-64DA-A060-9885-2F7F61F2C60E}"/>
              </a:ext>
            </a:extLst>
          </p:cNvPr>
          <p:cNvSpPr txBox="1"/>
          <p:nvPr/>
        </p:nvSpPr>
        <p:spPr>
          <a:xfrm>
            <a:off x="841663" y="4442377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Theme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2BAD34-5806-380C-44F2-99CE85567B90}"/>
              </a:ext>
            </a:extLst>
          </p:cNvPr>
          <p:cNvSpPr txBox="1"/>
          <p:nvPr/>
        </p:nvSpPr>
        <p:spPr>
          <a:xfrm>
            <a:off x="3446318" y="4442377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Ages</a:t>
            </a:r>
          </a:p>
        </p:txBody>
      </p:sp>
    </p:spTree>
    <p:extLst>
      <p:ext uri="{BB962C8B-B14F-4D97-AF65-F5344CB8AC3E}">
        <p14:creationId xmlns:p14="http://schemas.microsoft.com/office/powerpoint/2010/main" val="37141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Preview of Dataset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Can we find all the variable types in this dataset?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BCD0F-55A4-5DC7-3C02-910BA1470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0" y="2979947"/>
            <a:ext cx="10678440" cy="2386946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144018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 of Variable Types Using LEGO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B0DEE-7C9E-F4B1-5F83-29C0E1FA1DC8}"/>
              </a:ext>
            </a:extLst>
          </p:cNvPr>
          <p:cNvSpPr txBox="1"/>
          <p:nvPr/>
        </p:nvSpPr>
        <p:spPr>
          <a:xfrm>
            <a:off x="2133600" y="25734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Categorical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FD2E7-A7E5-89A1-BB02-9E46C99529B9}"/>
              </a:ext>
            </a:extLst>
          </p:cNvPr>
          <p:cNvSpPr txBox="1"/>
          <p:nvPr/>
        </p:nvSpPr>
        <p:spPr>
          <a:xfrm>
            <a:off x="6972300" y="25734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Quantitative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43612-8AB2-A3BC-0E01-14984F6FA621}"/>
              </a:ext>
            </a:extLst>
          </p:cNvPr>
          <p:cNvSpPr txBox="1"/>
          <p:nvPr/>
        </p:nvSpPr>
        <p:spPr>
          <a:xfrm>
            <a:off x="8382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Nominal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01CCB9-A102-9EAD-91BF-1C15EC64A163}"/>
              </a:ext>
            </a:extLst>
          </p:cNvPr>
          <p:cNvCxnSpPr>
            <a:cxnSpLocks/>
          </p:cNvCxnSpPr>
          <p:nvPr/>
        </p:nvCxnSpPr>
        <p:spPr>
          <a:xfrm>
            <a:off x="3463636" y="3096700"/>
            <a:ext cx="784514" cy="905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D3E5CA-DB79-E709-CCBE-CB37CA25C445}"/>
              </a:ext>
            </a:extLst>
          </p:cNvPr>
          <p:cNvSpPr txBox="1"/>
          <p:nvPr/>
        </p:nvSpPr>
        <p:spPr>
          <a:xfrm>
            <a:off x="3463636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Ordinal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DDBBD-A910-894E-8212-5D8AB4CBE24D}"/>
              </a:ext>
            </a:extLst>
          </p:cNvPr>
          <p:cNvCxnSpPr>
            <a:cxnSpLocks/>
          </p:cNvCxnSpPr>
          <p:nvPr/>
        </p:nvCxnSpPr>
        <p:spPr>
          <a:xfrm flipH="1">
            <a:off x="1905000" y="3053570"/>
            <a:ext cx="778453" cy="948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F8B504-64DF-0799-78F5-0935CF66DDFF}"/>
              </a:ext>
            </a:extLst>
          </p:cNvPr>
          <p:cNvSpPr txBox="1"/>
          <p:nvPr/>
        </p:nvSpPr>
        <p:spPr>
          <a:xfrm>
            <a:off x="58674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Continuous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D82E02-3E49-05C9-4071-EBC5308FD86D}"/>
              </a:ext>
            </a:extLst>
          </p:cNvPr>
          <p:cNvSpPr txBox="1"/>
          <p:nvPr/>
        </p:nvSpPr>
        <p:spPr>
          <a:xfrm>
            <a:off x="8610600" y="392882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Discrete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C576BA-A317-1886-667C-51A3109B9896}"/>
              </a:ext>
            </a:extLst>
          </p:cNvPr>
          <p:cNvCxnSpPr>
            <a:cxnSpLocks/>
          </p:cNvCxnSpPr>
          <p:nvPr/>
        </p:nvCxnSpPr>
        <p:spPr>
          <a:xfrm flipH="1">
            <a:off x="6856268" y="3060175"/>
            <a:ext cx="689263" cy="1001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1F3507-22BC-C77F-747D-AF729C57E35A}"/>
              </a:ext>
            </a:extLst>
          </p:cNvPr>
          <p:cNvCxnSpPr>
            <a:cxnSpLocks/>
          </p:cNvCxnSpPr>
          <p:nvPr/>
        </p:nvCxnSpPr>
        <p:spPr>
          <a:xfrm>
            <a:off x="8575964" y="3053570"/>
            <a:ext cx="693159" cy="948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468417-64DA-A060-9885-2F7F61F2C60E}"/>
              </a:ext>
            </a:extLst>
          </p:cNvPr>
          <p:cNvSpPr txBox="1"/>
          <p:nvPr/>
        </p:nvSpPr>
        <p:spPr>
          <a:xfrm>
            <a:off x="839932" y="442994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Theme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2BAD34-5806-380C-44F2-99CE85567B90}"/>
              </a:ext>
            </a:extLst>
          </p:cNvPr>
          <p:cNvSpPr txBox="1"/>
          <p:nvPr/>
        </p:nvSpPr>
        <p:spPr>
          <a:xfrm>
            <a:off x="3446318" y="44317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2DB04-9229-DFC8-2A32-6C54633B9DC4}"/>
              </a:ext>
            </a:extLst>
          </p:cNvPr>
          <p:cNvSpPr txBox="1"/>
          <p:nvPr/>
        </p:nvSpPr>
        <p:spPr>
          <a:xfrm>
            <a:off x="5850082" y="443672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Price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857EBF-1FA3-F039-78B2-77ADBB36B394}"/>
              </a:ext>
            </a:extLst>
          </p:cNvPr>
          <p:cNvSpPr txBox="1"/>
          <p:nvPr/>
        </p:nvSpPr>
        <p:spPr>
          <a:xfrm>
            <a:off x="8610600" y="4442377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660066"/>
                </a:solidFill>
              </a:rPr>
              <a:t>LEGO Pieces</a:t>
            </a:r>
          </a:p>
        </p:txBody>
      </p:sp>
    </p:spTree>
    <p:extLst>
      <p:ext uri="{BB962C8B-B14F-4D97-AF65-F5344CB8AC3E}">
        <p14:creationId xmlns:p14="http://schemas.microsoft.com/office/powerpoint/2010/main" val="289743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371</Words>
  <Application>Microsoft Office PowerPoint</Application>
  <PresentationFormat>Widescreen</PresentationFormat>
  <Paragraphs>132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Adobe Devanagari</vt:lpstr>
      <vt:lpstr>Arial</vt:lpstr>
      <vt:lpstr>Calibri</vt:lpstr>
      <vt:lpstr>Calibri Light</vt:lpstr>
      <vt:lpstr>Office Theme</vt:lpstr>
      <vt:lpstr>Equation</vt:lpstr>
      <vt:lpstr>Four Step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2023-08-21T07:23:29Z</dcterms:modified>
</cp:coreProperties>
</file>