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095" r:id="rId1"/>
  </p:sldMasterIdLst>
  <p:notesMasterIdLst>
    <p:notesMasterId r:id="rId9"/>
  </p:notesMasterIdLst>
  <p:handoutMasterIdLst>
    <p:handoutMasterId r:id="rId10"/>
  </p:handoutMasterIdLst>
  <p:sldIdLst>
    <p:sldId id="256" r:id="rId2"/>
    <p:sldId id="387" r:id="rId3"/>
    <p:sldId id="388" r:id="rId4"/>
    <p:sldId id="389" r:id="rId5"/>
    <p:sldId id="390" r:id="rId6"/>
    <p:sldId id="371" r:id="rId7"/>
    <p:sldId id="358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FC416"/>
    <a:srgbClr val="2D3A37"/>
    <a:srgbClr val="FFFFFF"/>
    <a:srgbClr val="5BBABE"/>
    <a:srgbClr val="3EAB3F"/>
    <a:srgbClr val="FFFF66"/>
    <a:srgbClr val="006600"/>
    <a:srgbClr val="00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3B4A-FDBD-46FA-9905-B161D7B1D0E0}" v="1" dt="2022-08-09T15:22:35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3" autoAdjust="0"/>
    <p:restoredTop sz="94541" autoAdjust="0"/>
  </p:normalViewPr>
  <p:slideViewPr>
    <p:cSldViewPr>
      <p:cViewPr varScale="1">
        <p:scale>
          <a:sx n="92" d="100"/>
          <a:sy n="92" d="100"/>
        </p:scale>
        <p:origin x="528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4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AA5-4676-8752-659A-CCECBD0B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16ACC-8612-5437-9087-75B3F79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1738-67AC-932D-DCEB-B35A9AC6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7DC8-9274-03D8-B979-21C9BFB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AE9E-8C77-FB3E-22E5-44AA74A9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06C8F-BBD6-478F-8680-60DABE6BA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4AB8-5E0A-02A8-E25B-9AE95104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5373-8F44-591B-F88D-E29FE810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72DC-5091-2B9C-4139-C3AAA901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8B26-F344-D78C-1BFE-3DA5AD13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0909-8070-CC55-383A-6973ECF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14FCE-6A64-4D30-B3B4-05F7AEF48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93D65-EF80-BEA8-90EE-243A9518B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5C00-AA3E-3A95-50EC-5AD07284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E465-44EF-C329-5431-918B8077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C50F-0874-DBA7-76A4-FCEA2591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C29D-0164-CD7B-8E54-89BF1265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A81F1-DDA4-4CEE-93E7-30FCF85FA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D5E-0356-485C-C8A8-E95630CA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B08C-2B93-D5C2-3FC5-8819572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7A50-0D2C-7FB9-013A-75B9396C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BC73-FB56-C2B1-3558-5655286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1CE0-0DF9-57AE-8455-59B60DA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93D9E-AB53-4751-8955-16C0539C65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07C3-FFF2-CE62-3D51-8EF2E56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FA7B-7534-54E0-50E3-0C18F475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8DF8-7582-6FD6-38C1-AA276F70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1F0B-C0BC-B308-3867-51C858B7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855-BC04-894E-DDBA-5F593B0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64CFD-47D5-4D58-B1C8-53476D7E0D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62C-08A4-718F-22AB-4FD913CB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99F-32DC-95B5-E7FD-8B749EF8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FBCB-4EF0-9BB3-A2CC-C3A2D129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552C-C653-C17A-BC9A-0311FB76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D916-1FC8-14ED-32EF-F7C871A8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09EB-CA14-B9B8-CE84-5E132CD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55C76-C9DD-4FB5-9102-E4750A980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39-2D47-9673-1066-506C21C1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0475-4658-53DB-41DE-04EF4A55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4561-7B40-A241-B4CE-327D058B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3E74C-92E4-1315-A1DB-189D2B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8C266-400B-44ED-4942-7576CAA9D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967A-EF6E-94F9-2340-51DC40A5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4D635-2A6B-AC2A-94E4-CF39E9E0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0BABF-6AFA-8988-B8D7-661FE8D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106D0-6B10-4639-A094-69DA07BD3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6D71-4F27-A183-1882-AA34F32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6916-3306-6BB3-5CAB-CF5BA06C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FACE4-4698-5B30-0157-8ECD9E75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ED14D-197E-B920-226F-A824A96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B222-110D-433A-9454-118EB947B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91D48-E76B-8455-B5BF-E725A3EB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05590-D9F1-B86D-6D47-8945C374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CB71-5234-E2DB-0A9E-A2D5682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E26F-A5D0-4B47-A8F3-E4B6E6D64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1D8-4634-EDBB-4C5C-9ADE50E7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0C1-413E-EF2C-2DFD-B3C9850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D6F5A-2777-B648-2193-C09518EC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38D3-82DE-A443-047A-AA873FCA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7D5A-B603-CBF4-36AA-E3FFD10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521F-EAE3-DDF5-9B4B-4B2A79BF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8B8EC-85E2-4FC2-BAE2-3752E45EB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A3-6FBA-89E9-C108-453E47F8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7498-444B-EBB1-D5C3-F98810ED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D38B-EB12-3AD3-CF86-2159F555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451-9838-2C43-344C-113D0E1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D136-B3E0-6D91-B4DF-A55A5588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A7D9D-7678-4039-3591-6A84BB6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346F-BD07-4B2F-A814-E57F5BFB1A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A7BBA-41E5-4C6F-3A78-9FA74FC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EEFE-A6AC-4D9A-70DB-192EB3A2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0CCA-CC04-CCF0-ABDB-B5A0BF3D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8101-5093-5488-05CE-963CBEAB5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1D93-9CB5-4799-9DDF-74E9D8CB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exriegertwaters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89100" y="2085351"/>
            <a:ext cx="4933122" cy="53640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Regression and Correlation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A38FC-D2EC-F27B-2CAA-EA44DCB3F8A3}"/>
              </a:ext>
            </a:extLst>
          </p:cNvPr>
          <p:cNvSpPr txBox="1">
            <a:spLocks noChangeArrowheads="1"/>
          </p:cNvSpPr>
          <p:nvPr/>
        </p:nvSpPr>
        <p:spPr>
          <a:xfrm>
            <a:off x="546025" y="2943226"/>
            <a:ext cx="4819273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Reading:		2.3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exercises: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cH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2. 21-22</a:t>
            </a:r>
            <a:endParaRPr lang="en-US" sz="2000" b="0" cap="none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Assigned: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hw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6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Producer: 		dr. 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mario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Mario Pattern">
            <a:extLst>
              <a:ext uri="{FF2B5EF4-FFF2-40B4-BE49-F238E27FC236}">
                <a16:creationId xmlns:a16="http://schemas.microsoft.com/office/drawing/2014/main" id="{6562FB99-EA22-7247-930A-092563B1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5622926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8F1D9-0C07-8BE3-168C-8199B215091C}"/>
              </a:ext>
            </a:extLst>
          </p:cNvPr>
          <p:cNvCxnSpPr>
            <a:cxnSpLocks/>
          </p:cNvCxnSpPr>
          <p:nvPr/>
        </p:nvCxnSpPr>
        <p:spPr>
          <a:xfrm>
            <a:off x="562958" y="2633962"/>
            <a:ext cx="4497010" cy="0"/>
          </a:xfrm>
          <a:prstGeom prst="line">
            <a:avLst/>
          </a:prstGeom>
          <a:ln w="76200">
            <a:solidFill>
              <a:srgbClr val="FFC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9703CB3-BD3B-7F45-5876-AA7A5C78442C}"/>
              </a:ext>
            </a:extLst>
          </p:cNvPr>
          <p:cNvSpPr txBox="1">
            <a:spLocks noChangeArrowheads="1"/>
          </p:cNvSpPr>
          <p:nvPr/>
        </p:nvSpPr>
        <p:spPr>
          <a:xfrm>
            <a:off x="8070398" y="6172200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alex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riegert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-waters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Correlation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Denoted Using </a:t>
            </a:r>
            <a:r>
              <a:rPr lang="en-US" sz="2800" i="1" dirty="0">
                <a:solidFill>
                  <a:srgbClr val="660066"/>
                </a:solidFill>
              </a:rPr>
              <a:t>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Measures Strength of </a:t>
            </a:r>
            <a:r>
              <a:rPr lang="en-US" sz="2800" b="1" dirty="0">
                <a:solidFill>
                  <a:srgbClr val="660066"/>
                </a:solidFill>
              </a:rPr>
              <a:t>Linear Association</a:t>
            </a:r>
            <a:r>
              <a:rPr lang="en-US" sz="2800" dirty="0">
                <a:solidFill>
                  <a:srgbClr val="660066"/>
                </a:solidFill>
              </a:rPr>
              <a:t> Between 2 Quantitative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Always Between -1 and +1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If </a:t>
            </a:r>
            <a:r>
              <a:rPr lang="en-US" sz="2800" i="1" dirty="0">
                <a:solidFill>
                  <a:srgbClr val="660066"/>
                </a:solidFill>
              </a:rPr>
              <a:t>r=0</a:t>
            </a:r>
            <a:r>
              <a:rPr lang="en-US" sz="2800" dirty="0">
                <a:solidFill>
                  <a:srgbClr val="660066"/>
                </a:solidFill>
              </a:rPr>
              <a:t>, then There Is No Linear Relationship Between the Variables</a:t>
            </a:r>
          </a:p>
        </p:txBody>
      </p:sp>
    </p:spTree>
    <p:extLst>
      <p:ext uri="{BB962C8B-B14F-4D97-AF65-F5344CB8AC3E}">
        <p14:creationId xmlns:p14="http://schemas.microsoft.com/office/powerpoint/2010/main" val="2891451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t-Test for Correlation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95300" y="1974467"/>
                <a:ext cx="11201400" cy="4869418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Step 1: Significance Level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Step 2: Hypotheses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Step 3: Get Data and Get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r </a:t>
                </a:r>
                <a:r>
                  <a:rPr lang="en-US" sz="2800" dirty="0">
                    <a:solidFill>
                      <a:srgbClr val="660066"/>
                    </a:solidFill>
                  </a:rPr>
                  <a:t>From Your Sample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Step 4: Test Statistic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974467"/>
                <a:ext cx="11201400" cy="486941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B7C7FB-B898-AAEC-9815-1254D577DC78}"/>
                  </a:ext>
                </a:extLst>
              </p:cNvPr>
              <p:cNvSpPr txBox="1"/>
              <p:nvPr/>
            </p:nvSpPr>
            <p:spPr>
              <a:xfrm>
                <a:off x="3048000" y="5838338"/>
                <a:ext cx="4848715" cy="79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B7C7FB-B898-AAEC-9815-1254D577D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5838338"/>
                <a:ext cx="4848715" cy="7973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569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t-Test for Correlation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95300" y="1974467"/>
                <a:ext cx="11201400" cy="3915966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Step 5: P-value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Use t-Distribution with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Degrees of Freedom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Two-Sided or Non-Directional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Method Identical to the t-Test for the Slope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Step 6: Decision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Step 7: Interpret Results to Audience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974467"/>
                <a:ext cx="11201400" cy="391596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48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Correlation and Slope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Equivalent Tests in </a:t>
            </a:r>
            <a:r>
              <a:rPr lang="en-US" sz="2800" b="1" dirty="0">
                <a:solidFill>
                  <a:srgbClr val="660066"/>
                </a:solidFill>
              </a:rPr>
              <a:t>Simple Linear Regression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t-Test for Slope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ANOVA F-Test for Regression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t-Test for Correlation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Formula for Slope in Simple Linear Regression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3054D1-894C-2F2B-839E-36C2D2F9CB5C}"/>
                  </a:ext>
                </a:extLst>
              </p:cNvPr>
              <p:cNvSpPr txBox="1"/>
              <p:nvPr/>
            </p:nvSpPr>
            <p:spPr>
              <a:xfrm>
                <a:off x="2590800" y="5036731"/>
                <a:ext cx="4848715" cy="679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3054D1-894C-2F2B-839E-36C2D2F9C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5036731"/>
                <a:ext cx="4848715" cy="679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9351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Coefficient of Determination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95300" y="1974467"/>
                <a:ext cx="11201400" cy="3915966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Denoted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𝑆𝑞𝑢𝑎𝑟𝑒𝑑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Formula: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Measures the Proportion of Total Variation in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Y</a:t>
                </a:r>
                <a:r>
                  <a:rPr lang="en-US" sz="2800" dirty="0">
                    <a:solidFill>
                      <a:srgbClr val="660066"/>
                    </a:solidFill>
                  </a:rPr>
                  <a:t> that is Explained by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X</a:t>
                </a:r>
                <a:r>
                  <a:rPr lang="en-US" sz="2800" dirty="0">
                    <a:solidFill>
                      <a:srgbClr val="660066"/>
                    </a:solidFill>
                  </a:rPr>
                  <a:t> in the Simple Linear Regression Model (Percentage: Multiply by 100)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Interpret in the Context of the Data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974467"/>
                <a:ext cx="11201400" cy="391596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1D1523-20F8-F0C4-4D2B-E4EFD75D3F92}"/>
                  </a:ext>
                </a:extLst>
              </p:cNvPr>
              <p:cNvSpPr txBox="1"/>
              <p:nvPr/>
            </p:nvSpPr>
            <p:spPr>
              <a:xfrm>
                <a:off x="2438400" y="3119844"/>
                <a:ext cx="6400800" cy="618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𝑆𝑆𝑀𝑜𝑑𝑒𝑙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𝑆𝑆𝑇𝑜𝑡𝑎𝑙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𝑆𝑆𝑇𝑜𝑡𝑎𝑙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𝑆𝑆𝑇𝑜𝑡𝑎𝑙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𝑆𝑆𝑇𝑜𝑡𝑎𝑙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1D1523-20F8-F0C4-4D2B-E4EFD75D3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119844"/>
                <a:ext cx="6400800" cy="6183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4934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E0EA48-9FEB-2763-FFA9-DF5F6F8911FB}"/>
              </a:ext>
            </a:extLst>
          </p:cNvPr>
          <p:cNvSpPr/>
          <p:nvPr/>
        </p:nvSpPr>
        <p:spPr>
          <a:xfrm>
            <a:off x="302299" y="235037"/>
            <a:ext cx="11587397" cy="6387923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BEA9E-A041-7D11-BDE1-24FD15D9A8D6}"/>
              </a:ext>
            </a:extLst>
          </p:cNvPr>
          <p:cNvSpPr/>
          <p:nvPr/>
        </p:nvSpPr>
        <p:spPr>
          <a:xfrm>
            <a:off x="152400" y="152400"/>
            <a:ext cx="11887200" cy="6553199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3" name="Picture 10" descr="Mario Pattern">
            <a:extLst>
              <a:ext uri="{FF2B5EF4-FFF2-40B4-BE49-F238E27FC236}">
                <a16:creationId xmlns:a16="http://schemas.microsoft.com/office/drawing/2014/main" id="{70C83288-9D80-2729-3EE2-8CD883504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67313" r="6699" b="2019"/>
          <a:stretch/>
        </p:blipFill>
        <p:spPr bwMode="auto">
          <a:xfrm>
            <a:off x="2040351" y="4953000"/>
            <a:ext cx="8111283" cy="2103120"/>
          </a:xfrm>
          <a:prstGeom prst="rect">
            <a:avLst/>
          </a:prstGeom>
          <a:noFill/>
          <a:ln w="2857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66B6E-7053-3022-B1D9-2AF4C282F2A0}"/>
              </a:ext>
            </a:extLst>
          </p:cNvPr>
          <p:cNvSpPr/>
          <p:nvPr/>
        </p:nvSpPr>
        <p:spPr>
          <a:xfrm>
            <a:off x="1638293" y="4097965"/>
            <a:ext cx="8915400" cy="1005788"/>
          </a:xfrm>
          <a:prstGeom prst="roundRect">
            <a:avLst>
              <a:gd name="adj" fmla="val 18853"/>
            </a:avLst>
          </a:prstGeom>
          <a:solidFill>
            <a:srgbClr val="2D3A37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E9A78-74F4-2AA0-408A-B2F37D1DA24C}"/>
              </a:ext>
            </a:extLst>
          </p:cNvPr>
          <p:cNvSpPr txBox="1"/>
          <p:nvPr/>
        </p:nvSpPr>
        <p:spPr>
          <a:xfrm>
            <a:off x="952490" y="1364366"/>
            <a:ext cx="10287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2FFA3-2177-56BA-6786-898DA3D642FF}"/>
              </a:ext>
            </a:extLst>
          </p:cNvPr>
          <p:cNvSpPr txBox="1"/>
          <p:nvPr/>
        </p:nvSpPr>
        <p:spPr>
          <a:xfrm>
            <a:off x="952490" y="2713031"/>
            <a:ext cx="102870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i="1" dirty="0">
                <a:solidFill>
                  <a:srgbClr val="660066"/>
                </a:solidFill>
                <a:cs typeface="Adobe Devanagari" panose="02040503050201020203" pitchFamily="18" charset="0"/>
              </a:rPr>
              <a:t>Make Reasonable Decisions</a:t>
            </a:r>
          </a:p>
        </p:txBody>
      </p:sp>
    </p:spTree>
    <p:extLst>
      <p:ext uri="{BB962C8B-B14F-4D97-AF65-F5344CB8AC3E}">
        <p14:creationId xmlns:p14="http://schemas.microsoft.com/office/powerpoint/2010/main" val="326641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240</Words>
  <Application>Microsoft Office PowerPoint</Application>
  <PresentationFormat>Widescreen</PresentationFormat>
  <Paragraphs>59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Adobe Devanagari</vt:lpstr>
      <vt:lpstr>Arial</vt:lpstr>
      <vt:lpstr>Calibri</vt:lpstr>
      <vt:lpstr>Calibri Light</vt:lpstr>
      <vt:lpstr>Cambria Math</vt:lpstr>
      <vt:lpstr>Office Theme</vt:lpstr>
      <vt:lpstr>Regression and Correlation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2020-08-11T20:29:05Z</dcterms:created>
  <dcterms:modified xsi:type="dcterms:W3CDTF">2023-09-28T17:07:47Z</dcterms:modified>
</cp:coreProperties>
</file>