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9" r:id="rId3"/>
    <p:sldId id="390" r:id="rId4"/>
    <p:sldId id="388" r:id="rId5"/>
    <p:sldId id="387" r:id="rId6"/>
    <p:sldId id="375" r:id="rId7"/>
    <p:sldId id="380" r:id="rId8"/>
    <p:sldId id="381" r:id="rId9"/>
    <p:sldId id="376" r:id="rId10"/>
    <p:sldId id="382" r:id="rId11"/>
    <p:sldId id="384" r:id="rId12"/>
    <p:sldId id="385" r:id="rId13"/>
    <p:sldId id="383" r:id="rId14"/>
    <p:sldId id="386" r:id="rId15"/>
    <p:sldId id="358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-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Intervals for Prediction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2.4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11abcd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Studentized Residual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Old Formula: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New 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Calculate Standard Error of Regression After Removing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Line Doesn’t Change, Then Standardized Equals Studentized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/>
              <p:nvPr/>
            </p:nvSpPr>
            <p:spPr>
              <a:xfrm>
                <a:off x="5791200" y="2439693"/>
                <a:ext cx="1894108" cy="609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𝑠𝑡𝑢𝑑𝑟𝑒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9693"/>
                <a:ext cx="1894108" cy="609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/>
              <p:nvPr/>
            </p:nvSpPr>
            <p:spPr>
              <a:xfrm>
                <a:off x="5626444" y="3946036"/>
                <a:ext cx="2336281" cy="655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𝑠𝑡𝑢𝑑𝑟𝑒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4" y="3946036"/>
                <a:ext cx="2336281" cy="655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06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Cook’s Distance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Amount of Influence Depends 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Leverage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Distance from Line of “Best” Fit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Large Cook’s D Indicates Point Strongly Influences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/>
              <p:nvPr/>
            </p:nvSpPr>
            <p:spPr>
              <a:xfrm>
                <a:off x="4522397" y="2192774"/>
                <a:ext cx="4899806" cy="637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𝑠𝑡𝑑𝑟𝑒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97" y="2192774"/>
                <a:ext cx="4899806" cy="637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43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Rules of Thumb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Can Calculate All Four Measures On Each Observation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Table Showing Accepted Definitions of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“Moderately Unusual”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“Very Unusual”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61F45BD-C460-4948-02B0-A43EB83676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47905"/>
                  </p:ext>
                </p:extLst>
              </p:nvPr>
            </p:nvGraphicFramePr>
            <p:xfrm>
              <a:off x="2032000" y="4648200"/>
              <a:ext cx="812799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384704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777216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553265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Moderately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950970"/>
                      </a:ext>
                    </a:extLst>
                  </a:tr>
                  <a:tr h="17020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Leverage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Above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814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±2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±3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2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Studentized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±2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±3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78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Cook’s D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0.5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1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526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61F45BD-C460-4948-02B0-A43EB83676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47905"/>
                  </p:ext>
                </p:extLst>
              </p:nvPr>
            </p:nvGraphicFramePr>
            <p:xfrm>
              <a:off x="2032000" y="4648200"/>
              <a:ext cx="812799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384704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777216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553265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Moderately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950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Leverage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20000" r="-101126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20000" r="-899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814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16393" r="-1011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6393" r="-8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2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Studentized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16393" r="-1011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6393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78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Cook’s D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0.5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1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5260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901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6F4FB-F9C6-0C8A-3A26-FD61D733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057400"/>
            <a:ext cx="8610600" cy="448748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333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D6B67-4685-0925-F225-0C3AD156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64306"/>
            <a:ext cx="5303292" cy="287893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FE77E8-757A-DF4F-EDA7-1FC5B3823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92" y="2725937"/>
            <a:ext cx="5479008" cy="33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2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Fatalities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there a linear relationship between the </a:t>
            </a:r>
            <a:r>
              <a:rPr lang="en-US" sz="2800" b="1" i="1" dirty="0">
                <a:solidFill>
                  <a:srgbClr val="660066"/>
                </a:solidFill>
              </a:rPr>
              <a:t>percent of young drivers </a:t>
            </a:r>
            <a:r>
              <a:rPr lang="en-US" sz="2800" i="1" dirty="0">
                <a:solidFill>
                  <a:srgbClr val="660066"/>
                </a:solidFill>
              </a:rPr>
              <a:t>in a state and the </a:t>
            </a:r>
            <a:r>
              <a:rPr lang="en-US" sz="2800" b="1" i="1" dirty="0">
                <a:solidFill>
                  <a:srgbClr val="660066"/>
                </a:solidFill>
              </a:rPr>
              <a:t>number of vehicle fatalities per 1,000 people </a:t>
            </a:r>
            <a:r>
              <a:rPr lang="en-US" sz="2800" i="1" dirty="0">
                <a:solidFill>
                  <a:srgbClr val="660066"/>
                </a:solidFill>
              </a:rPr>
              <a:t>in a state?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would we predict the number of vehicle fatalities of a state to be where </a:t>
            </a:r>
            <a:r>
              <a:rPr lang="en-US" sz="2800" b="1" i="1" dirty="0">
                <a:solidFill>
                  <a:srgbClr val="660066"/>
                </a:solidFill>
              </a:rPr>
              <a:t>20%</a:t>
            </a:r>
            <a:r>
              <a:rPr lang="en-US" sz="2800" i="1" dirty="0">
                <a:solidFill>
                  <a:srgbClr val="660066"/>
                </a:solidFill>
              </a:rPr>
              <a:t> of the state’s drives are young drivers?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Recall: A Young Driver is Between 15 and 24 (inclusive)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12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91596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Estimate Linear Regression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Predict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9159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Confidence Interval for Mean Response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3200400" y="2488416"/>
                <a:ext cx="4848715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0.025,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488416"/>
                <a:ext cx="4848715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C2D08-8EE3-7891-53E9-38255B76D8B6}"/>
                  </a:ext>
                </a:extLst>
              </p:cNvPr>
              <p:cNvSpPr txBox="1"/>
              <p:nvPr/>
            </p:nvSpPr>
            <p:spPr>
              <a:xfrm>
                <a:off x="3048000" y="4114800"/>
                <a:ext cx="4848715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C2D08-8EE3-7891-53E9-38255B76D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14800"/>
                <a:ext cx="4848715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4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Prediction Interval for Single Observation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3200400" y="2488416"/>
                <a:ext cx="484871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0.025,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488416"/>
                <a:ext cx="4848715" cy="557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C2D08-8EE3-7891-53E9-38255B76D8B6}"/>
                  </a:ext>
                </a:extLst>
              </p:cNvPr>
              <p:cNvSpPr txBox="1"/>
              <p:nvPr/>
            </p:nvSpPr>
            <p:spPr>
              <a:xfrm>
                <a:off x="3048000" y="4114800"/>
                <a:ext cx="4848715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C2D08-8EE3-7891-53E9-38255B76D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14800"/>
                <a:ext cx="4848715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88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0131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2000 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0066"/>
                </a:solidFill>
              </a:rPr>
              <a:t>Bush (Republican)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0066"/>
                </a:solidFill>
              </a:rPr>
              <a:t>Gore (Democrat)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0066"/>
                </a:solidFill>
              </a:rPr>
              <a:t>Buchanan (Third Party)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Unusual Results in Palm Beach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0066"/>
                </a:solidFill>
              </a:rPr>
              <a:t>Nonstandard “Butterfly Ballot”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0066"/>
                </a:solidFill>
              </a:rPr>
              <a:t>Accidental Voting?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548924E-2296-F670-607B-89C5813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5334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18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73321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AEB91-CC9A-6741-B38F-40BD8D5E1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2" y="2971800"/>
            <a:ext cx="5408113" cy="2514600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E028C-77D2-EE89-01A9-9494F81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6" y="2743200"/>
            <a:ext cx="5331628" cy="3339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799D0F-6D28-63D6-E69B-ECDD6D69F6AC}"/>
              </a:ext>
            </a:extLst>
          </p:cNvPr>
          <p:cNvSpPr txBox="1"/>
          <p:nvPr/>
        </p:nvSpPr>
        <p:spPr>
          <a:xfrm>
            <a:off x="8610600" y="2602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Palm Beach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8F0C6-FFF1-7A2D-8E02-3F0B950E7629}"/>
              </a:ext>
            </a:extLst>
          </p:cNvPr>
          <p:cNvSpPr txBox="1"/>
          <p:nvPr/>
        </p:nvSpPr>
        <p:spPr>
          <a:xfrm>
            <a:off x="10668000" y="500720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Dade</a:t>
            </a:r>
          </a:p>
        </p:txBody>
      </p:sp>
    </p:spTree>
    <p:extLst>
      <p:ext uri="{BB962C8B-B14F-4D97-AF65-F5344CB8AC3E}">
        <p14:creationId xmlns:p14="http://schemas.microsoft.com/office/powerpoint/2010/main" val="179759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0691E5-672A-0A5D-C506-0EC3360C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01982"/>
            <a:ext cx="6934200" cy="441007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42715-76D0-0003-AEC8-3C6F76ECB969}"/>
                  </a:ext>
                </a:extLst>
              </p:cNvPr>
              <p:cNvSpPr txBox="1"/>
              <p:nvPr/>
            </p:nvSpPr>
            <p:spPr>
              <a:xfrm>
                <a:off x="8894826" y="4085433"/>
                <a:ext cx="2168029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42715-76D0-0003-AEC8-3C6F76ECB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826" y="4085433"/>
                <a:ext cx="2168029" cy="797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F39A2D-88F1-6576-D4A4-819087DE8416}"/>
              </a:ext>
            </a:extLst>
          </p:cNvPr>
          <p:cNvSpPr txBox="1"/>
          <p:nvPr/>
        </p:nvSpPr>
        <p:spPr>
          <a:xfrm>
            <a:off x="8510310" y="3394364"/>
            <a:ext cx="293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Very Unusual Leverage</a:t>
            </a:r>
          </a:p>
          <a:p>
            <a:pPr algn="ctr"/>
            <a:r>
              <a:rPr lang="en-US" dirty="0"/>
              <a:t>“Triple the Typical Leverage”</a:t>
            </a:r>
          </a:p>
        </p:txBody>
      </p:sp>
    </p:spTree>
    <p:extLst>
      <p:ext uri="{BB962C8B-B14F-4D97-AF65-F5344CB8AC3E}">
        <p14:creationId xmlns:p14="http://schemas.microsoft.com/office/powerpoint/2010/main" val="357923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Standardized Residual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Old Formula: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New 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Further Adjust for Leverage Since Some Points Impact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Points with More Leverage Tend to Higher Standardized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/>
              <p:nvPr/>
            </p:nvSpPr>
            <p:spPr>
              <a:xfrm>
                <a:off x="5791200" y="2439693"/>
                <a:ext cx="1761060" cy="573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9693"/>
                <a:ext cx="1761060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/>
              <p:nvPr/>
            </p:nvSpPr>
            <p:spPr>
              <a:xfrm>
                <a:off x="5626444" y="3946036"/>
                <a:ext cx="2090572" cy="643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4" y="3946036"/>
                <a:ext cx="2090572" cy="643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398</Words>
  <Application>Microsoft Office PowerPoint</Application>
  <PresentationFormat>Widescreen</PresentationFormat>
  <Paragraphs>156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Devanagari</vt:lpstr>
      <vt:lpstr>Arial</vt:lpstr>
      <vt:lpstr>Calibri</vt:lpstr>
      <vt:lpstr>Calibri Light</vt:lpstr>
      <vt:lpstr>Cambria Math</vt:lpstr>
      <vt:lpstr>Office Theme</vt:lpstr>
      <vt:lpstr>Intervals for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2023-09-28T20:58:28Z</dcterms:modified>
</cp:coreProperties>
</file>