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2"/>
  </p:notesMasterIdLst>
  <p:handoutMasterIdLst>
    <p:handoutMasterId r:id="rId13"/>
  </p:handoutMasterIdLst>
  <p:sldIdLst>
    <p:sldId id="256" r:id="rId2"/>
    <p:sldId id="371" r:id="rId3"/>
    <p:sldId id="372" r:id="rId4"/>
    <p:sldId id="373" r:id="rId5"/>
    <p:sldId id="374" r:id="rId6"/>
    <p:sldId id="376" r:id="rId7"/>
    <p:sldId id="378" r:id="rId8"/>
    <p:sldId id="379" r:id="rId9"/>
    <p:sldId id="375" r:id="rId10"/>
    <p:sldId id="358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FFFF"/>
    <a:srgbClr val="FFC416"/>
    <a:srgbClr val="2D3A37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528" y="-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Inference for the Regression Slope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2.1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2. </a:t>
            </a:r>
            <a:r>
              <a:rPr lang="en-US" sz="2000" b="0" cap="none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15b, 17bcd, 			           19bc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5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Motivation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Goal: Estimate a Linear Model for the Relationship Y versus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Strategy: Get Sample of 100 Observations and Fit Line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What would happen if we got a sample of a different 100 observations, and refit the line? </a:t>
            </a: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/>
              <p:nvPr/>
            </p:nvSpPr>
            <p:spPr>
              <a:xfrm>
                <a:off x="3671642" y="2850705"/>
                <a:ext cx="48487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642" y="2850705"/>
                <a:ext cx="4848715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0B47AC-E8D1-5D0A-70AD-2F46A09A98AF}"/>
                  </a:ext>
                </a:extLst>
              </p:cNvPr>
              <p:cNvSpPr txBox="1"/>
              <p:nvPr/>
            </p:nvSpPr>
            <p:spPr>
              <a:xfrm>
                <a:off x="3633542" y="4127052"/>
                <a:ext cx="4848715" cy="416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=3−5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0B47AC-E8D1-5D0A-70AD-2F46A09A9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542" y="4127052"/>
                <a:ext cx="4848715" cy="416461"/>
              </a:xfrm>
              <a:prstGeom prst="rect">
                <a:avLst/>
              </a:prstGeom>
              <a:blipFill>
                <a:blip r:embed="rId4"/>
                <a:stretch>
                  <a:fillRect t="-8824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93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Uncertainty in Estimated Slope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450864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Standard Error of the Slope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Measures How Much We Expect the Estimated Slope to Vary from One Sample to the Next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Measures Our Uncertainty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as an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45086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/>
              <p:nvPr/>
            </p:nvSpPr>
            <p:spPr>
              <a:xfrm>
                <a:off x="2705100" y="2819400"/>
                <a:ext cx="6705600" cy="100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00" y="2819400"/>
                <a:ext cx="6705600" cy="1001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26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Confidence Interval for Slope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890346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Goal: Give Range of Possible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Formula for 95% Confidence Interval: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Critical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0.025,  </m:t>
                        </m:r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is the 97.5 percentile on the t-Distribution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Degrees of Freedom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This Positive and Negative Versions of the Critical Value Divide the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Appropriate </a:t>
                </a:r>
                <a:r>
                  <a:rPr lang="en-US" sz="2800" dirty="0">
                    <a:solidFill>
                      <a:srgbClr val="660066"/>
                    </a:solidFill>
                  </a:rPr>
                  <a:t>t-Distribution into Middle 95% and Outside 5%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8903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B2CE98-B464-523F-4180-F5F4F04EFA5C}"/>
                  </a:ext>
                </a:extLst>
              </p:cNvPr>
              <p:cNvSpPr txBox="1"/>
              <p:nvPr/>
            </p:nvSpPr>
            <p:spPr>
              <a:xfrm>
                <a:off x="3276600" y="3723848"/>
                <a:ext cx="4848715" cy="550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0.025,  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B2CE98-B464-523F-4180-F5F4F04EF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723848"/>
                <a:ext cx="4848715" cy="550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39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t-Test for Slope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895241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1: Choose a Significance Level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Assume 0.05 if Not Specified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2: State Hypotheses (Null and Alternative)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lvl="1"/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3: Acquire Data and Perform Simple Linear Regression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𝐸𝑠𝑡𝑖𝑚𝑎𝑡𝑒𝑑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𝑆𝑙𝑜𝑝𝑒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𝑆𝑡𝑎𝑛𝑑𝑎𝑟𝑑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𝑅𝑒𝑔𝑟𝑒𝑠𝑠𝑖𝑜𝑛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8952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61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t-Test for Slope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5154886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4: Test Statistic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</m:den>
                    </m:f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5: P-value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Use t-Distribution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Degrees of Freedom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Two-Sided or Non-Directional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P-value = Shaded Area</a:t>
                </a:r>
              </a:p>
              <a:p>
                <a:pPr lvl="1"/>
                <a:endParaRPr lang="en-US" sz="2800" dirty="0">
                  <a:solidFill>
                    <a:srgbClr val="660066"/>
                  </a:solidFill>
                </a:endParaRPr>
              </a:p>
              <a:p>
                <a:pPr lvl="1"/>
                <a:endParaRPr lang="en-US" sz="2800" dirty="0">
                  <a:solidFill>
                    <a:srgbClr val="660066"/>
                  </a:solidFill>
                </a:endParaRPr>
              </a:p>
              <a:p>
                <a:pPr lvl="1"/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51548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4003607-51D6-7A42-7E40-4398321BDE6F}"/>
              </a:ext>
            </a:extLst>
          </p:cNvPr>
          <p:cNvGrpSpPr/>
          <p:nvPr/>
        </p:nvGrpSpPr>
        <p:grpSpPr>
          <a:xfrm>
            <a:off x="6477000" y="4577199"/>
            <a:ext cx="4229100" cy="2280801"/>
            <a:chOff x="7277100" y="2486180"/>
            <a:chExt cx="4229100" cy="2280801"/>
          </a:xfrm>
        </p:grpSpPr>
        <p:pic>
          <p:nvPicPr>
            <p:cNvPr id="5" name="Picture 2" descr="Find the p value given a t value">
              <a:extLst>
                <a:ext uri="{FF2B5EF4-FFF2-40B4-BE49-F238E27FC236}">
                  <a16:creationId xmlns:a16="http://schemas.microsoft.com/office/drawing/2014/main" id="{E526E868-B1E5-0496-A6E7-DE0B70FCBB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100" y="2486180"/>
              <a:ext cx="4229100" cy="2114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1DAD107-275A-61DE-6FF4-267F2BF15432}"/>
                    </a:ext>
                  </a:extLst>
                </p:cNvPr>
                <p:cNvSpPr txBox="1"/>
                <p:nvPr/>
              </p:nvSpPr>
              <p:spPr>
                <a:xfrm>
                  <a:off x="9786939" y="4397649"/>
                  <a:ext cx="8477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1DAD107-275A-61DE-6FF4-267F2BF15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6939" y="4397649"/>
                  <a:ext cx="84772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7F87CE2-EBB8-9BD5-D376-B6BCEA5C83B4}"/>
                    </a:ext>
                  </a:extLst>
                </p:cNvPr>
                <p:cNvSpPr txBox="1"/>
                <p:nvPr/>
              </p:nvSpPr>
              <p:spPr>
                <a:xfrm>
                  <a:off x="8101016" y="4397649"/>
                  <a:ext cx="8477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7F87CE2-EBB8-9BD5-D376-B6BCEA5C8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016" y="4397649"/>
                  <a:ext cx="84772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BBDD81A-65F9-62C3-9EDD-2691E5EDBCF9}"/>
              </a:ext>
            </a:extLst>
          </p:cNvPr>
          <p:cNvSpPr/>
          <p:nvPr/>
        </p:nvSpPr>
        <p:spPr>
          <a:xfrm>
            <a:off x="7620000" y="4577199"/>
            <a:ext cx="1911058" cy="17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t-Test for Slope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Step 6: Decision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P-value &lt; 0.05, then Reject Null and Accept Alternative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P-value &gt; 0.05, then Fail to Reject the Null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Step 7: Interpret Results to Audience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 for People with Background in Basic Math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Should Use Words that are Based off the Context of the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What Does “Statistically Significant” Mean to the Audience</a:t>
            </a:r>
          </a:p>
          <a:p>
            <a:pPr lvl="1"/>
            <a:r>
              <a:rPr lang="en-US" sz="2800" dirty="0">
                <a:solidFill>
                  <a:srgbClr val="6600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458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Inference for the Slope in R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 </a:t>
            </a:r>
            <a:r>
              <a:rPr lang="en-US" sz="2800" b="1" dirty="0">
                <a:solidFill>
                  <a:srgbClr val="660066"/>
                </a:solidFill>
              </a:rPr>
              <a:t>summary() </a:t>
            </a:r>
            <a:r>
              <a:rPr lang="en-US" sz="2800" dirty="0">
                <a:solidFill>
                  <a:srgbClr val="660066"/>
                </a:solidFill>
              </a:rPr>
              <a:t>function in R prints out the test statistic and p-value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 </a:t>
            </a:r>
            <a:r>
              <a:rPr lang="en-US" sz="2800" b="1" dirty="0" err="1">
                <a:solidFill>
                  <a:srgbClr val="660066"/>
                </a:solidFill>
              </a:rPr>
              <a:t>confint</a:t>
            </a:r>
            <a:r>
              <a:rPr lang="en-US" sz="2800" b="1" dirty="0">
                <a:solidFill>
                  <a:srgbClr val="660066"/>
                </a:solidFill>
              </a:rPr>
              <a:t>()</a:t>
            </a:r>
            <a:r>
              <a:rPr lang="en-US" sz="2800" dirty="0">
                <a:solidFill>
                  <a:srgbClr val="660066"/>
                </a:solidFill>
              </a:rPr>
              <a:t> function in R prints out a 95% CI for the slope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lvl="1"/>
            <a:r>
              <a:rPr lang="en-US" sz="2800" dirty="0">
                <a:solidFill>
                  <a:srgbClr val="660066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16C4B-DA56-0C81-C210-47E2DD733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657600"/>
            <a:ext cx="5076423" cy="30480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CE91A0-DE61-3FBB-1801-D07EAF557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662036"/>
            <a:ext cx="4501081" cy="14478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06CF10-8DE9-F9D1-627D-78E18157EDB1}"/>
              </a:ext>
            </a:extLst>
          </p:cNvPr>
          <p:cNvSpPr/>
          <p:nvPr/>
        </p:nvSpPr>
        <p:spPr>
          <a:xfrm>
            <a:off x="4419600" y="6476999"/>
            <a:ext cx="1524000" cy="228601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F339A8-00B3-38D2-4086-8DEECA202CC4}"/>
              </a:ext>
            </a:extLst>
          </p:cNvPr>
          <p:cNvSpPr/>
          <p:nvPr/>
        </p:nvSpPr>
        <p:spPr>
          <a:xfrm>
            <a:off x="8237624" y="4782526"/>
            <a:ext cx="2735175" cy="32731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6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Conclusion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Learning What Is Classically Meant When a Person States a Predictor Variable to be “Statistically Significant”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Can Use the Confidence Interval to Conduct a Hypothesis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 Confidence Interval is Superior to a Hypothesis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Always</a:t>
            </a:r>
            <a:r>
              <a:rPr lang="en-US" sz="2800" dirty="0">
                <a:solidFill>
                  <a:srgbClr val="660066"/>
                </a:solidFill>
              </a:rPr>
              <a:t> Supplement Your Conclusion from a Hypothesis Test with a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177698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462</Words>
  <Application>Microsoft Office PowerPoint</Application>
  <PresentationFormat>Widescreen</PresentationFormat>
  <Paragraphs>95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Devanagari</vt:lpstr>
      <vt:lpstr>Arial</vt:lpstr>
      <vt:lpstr>Calibri</vt:lpstr>
      <vt:lpstr>Calibri Light</vt:lpstr>
      <vt:lpstr>Cambria Math</vt:lpstr>
      <vt:lpstr>Office Theme</vt:lpstr>
      <vt:lpstr>Inference for the Regression Slope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2023-09-21T20:20:33Z</dcterms:modified>
</cp:coreProperties>
</file>