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4095" r:id="rId1"/>
  </p:sldMasterIdLst>
  <p:notesMasterIdLst>
    <p:notesMasterId r:id="rId18"/>
  </p:notesMasterIdLst>
  <p:handoutMasterIdLst>
    <p:handoutMasterId r:id="rId19"/>
  </p:handoutMasterIdLst>
  <p:sldIdLst>
    <p:sldId id="256" r:id="rId2"/>
    <p:sldId id="423" r:id="rId3"/>
    <p:sldId id="389" r:id="rId4"/>
    <p:sldId id="417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33" r:id="rId16"/>
    <p:sldId id="358" r:id="rId1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FFC416"/>
    <a:srgbClr val="2D3A37"/>
    <a:srgbClr val="FFFFFF"/>
    <a:srgbClr val="5BBABE"/>
    <a:srgbClr val="3EAB3F"/>
    <a:srgbClr val="FFFF66"/>
    <a:srgbClr val="006600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3B4A-FDBD-46FA-9905-B161D7B1D0E0}" v="1" dt="2022-08-09T15:22:35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541" autoAdjust="0"/>
  </p:normalViewPr>
  <p:slideViewPr>
    <p:cSldViewPr>
      <p:cViewPr varScale="1">
        <p:scale>
          <a:sx n="92" d="100"/>
          <a:sy n="92" d="100"/>
        </p:scale>
        <p:origin x="612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fld id="{F2AB6F3D-9F83-4158-A41F-651A0BC3C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97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/>
          <a:lstStyle>
            <a:lvl1pPr algn="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19138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8" tIns="48318" rIns="96638" bIns="4831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38" tIns="48318" rIns="96638" bIns="48318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38" tIns="48318" rIns="96638" bIns="48318" rtlCol="0" anchor="b"/>
          <a:lstStyle>
            <a:lvl1pPr algn="r">
              <a:defRPr sz="1400"/>
            </a:lvl1pPr>
          </a:lstStyle>
          <a:p>
            <a:pPr>
              <a:defRPr/>
            </a:pPr>
            <a:fld id="{6C70A9D8-DEDF-4F03-902A-0D8BAAEBE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1520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80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0A9D8-DEDF-4F03-902A-0D8BAAEBE59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3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DAA5-4676-8752-659A-CCECBD0BF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16ACC-8612-5437-9087-75B3F79BC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01738-67AC-932D-DCEB-B35A9AC6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17DC8-9274-03D8-B979-21C9BFB9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AE9E-8C77-FB3E-22E5-44AA74A9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06C8F-BBD6-478F-8680-60DABE6BAE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4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AB8-5E0A-02A8-E25B-9AE95104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55373-8F44-591B-F88D-E29FE8107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72DC-5091-2B9C-4139-C3AAA901A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48B26-F344-D78C-1BFE-3DA5AD13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40909-8070-CC55-383A-6973ECFA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D14FCE-6A64-4D30-B3B4-05F7AEF481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4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93D65-EF80-BEA8-90EE-243A9518B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A5C00-AA3E-3A95-50EC-5AD072849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6E465-44EF-C329-5431-918B8077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C50F-0874-DBA7-76A4-FCEA2591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C29D-0164-CD7B-8E54-89BF1265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A81F1-DDA4-4CEE-93E7-30FCF85FAE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2D5E-0356-485C-C8A8-E95630CA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B08C-2B93-D5C2-3FC5-881957259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F7A50-0D2C-7FB9-013A-75B9396C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BC73-FB56-C2B1-3558-5655286C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C1CE0-0DF9-57AE-8455-59B60DA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E93D9E-AB53-4751-8955-16C0539C65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07C3-FFF2-CE62-3D51-8EF2E56B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AFA7B-7534-54E0-50E3-0C18F475B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78DF8-7582-6FD6-38C1-AA276F70F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71F0B-C0BC-B308-3867-51C858B73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E5855-BC04-894E-DDBA-5F593B0A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64CFD-47D5-4D58-B1C8-53476D7E0D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1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D62C-08A4-718F-22AB-4FD913CB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699F-32DC-95B5-E7FD-8B749EF8D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FBCB-4EF0-9BB3-A2CC-C3A2D129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D552C-C653-C17A-BC9A-0311FB766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FD916-1FC8-14ED-32EF-F7C871A89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09EB-CA14-B9B8-CE84-5E132CDB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55C76-C9DD-4FB5-9102-E4750A9800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2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639-2D47-9673-1066-506C21C1F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E0475-4658-53DB-41DE-04EF4A55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A4561-7B40-A241-B4CE-327D058B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E74C-92E4-1315-A1DB-189D2B808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8C266-400B-44ED-4942-7576CAA9D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A0967A-EF6E-94F9-2340-51DC40A51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4D635-2A6B-AC2A-94E4-CF39E9E0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0BABF-6AFA-8988-B8D7-661FE8D9A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D106D0-6B10-4639-A094-69DA07BD3A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1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86D71-4F27-A183-1882-AA34F32FC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56916-3306-6BB3-5CAB-CF5BA06C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FACE4-4698-5B30-0157-8ECD9E75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D14D-197E-B920-226F-A824A96F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DB222-110D-433A-9454-118EB947B2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8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91D48-E76B-8455-B5BF-E725A3EB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05590-D9F1-B86D-6D47-8945C374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CB71-5234-E2DB-0A9E-A2D5682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2CE26F-A5D0-4B47-A8F3-E4B6E6D64D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AF1D8-4634-EDBB-4C5C-9ADE50E7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E10C1-413E-EF2C-2DFD-B3C98502B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D6F5A-2777-B648-2193-C09518EC7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F38D3-82DE-A443-047A-AA873FCA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B7D5A-B603-CBF4-36AA-E3FFD104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E521F-EAE3-DDF5-9B4B-4B2A79BF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8B8EC-85E2-4FC2-BAE2-3752E45EB8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7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A5A3-6FBA-89E9-C108-453E47F8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7498-444B-EBB1-D5C3-F98810EDF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3D38B-EB12-3AD3-CF86-2159F5550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7F451-9838-2C43-344C-113D0E11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ED136-B3E0-6D91-B4DF-A55A5588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7D9D-7678-4039-3591-6A84BB6CE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14346F-BD07-4B2F-A814-E57F5BFB1A8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4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A7BBA-41E5-4C6F-3A78-9FA74FC0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1EEFE-A6AC-4D9A-70DB-192EB3A2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D0CCA-CC04-CCF0-ABDB-B5A0BF3D41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101-5093-5488-05CE-963CBEAB5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1D93-9CB5-4799-9DDF-74E9D8CBD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61C27-7AAB-4DA6-B9FF-9F67060CB4B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7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6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alexriegertwaters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9"/>
            <a:ext cx="5394326" cy="640548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defRPr/>
            </a:pPr>
            <a:r>
              <a:rPr lang="en-US" sz="5400" b="1" dirty="0">
                <a:solidFill>
                  <a:srgbClr val="2D3A37"/>
                </a:solidFill>
                <a:effectLst/>
                <a:latin typeface="Adobe Devanagari" panose="02040503050201020203" pitchFamily="18" charset="0"/>
                <a:cs typeface="Adobe Devanagari" panose="02040503050201020203" pitchFamily="18" charset="0"/>
              </a:rPr>
              <a:t>One-Way ANOVA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F7A38FC-D2EC-F27B-2CAA-EA44DCB3F8A3}"/>
              </a:ext>
            </a:extLst>
          </p:cNvPr>
          <p:cNvSpPr txBox="1">
            <a:spLocks noChangeArrowheads="1"/>
          </p:cNvSpPr>
          <p:nvPr/>
        </p:nvSpPr>
        <p:spPr>
          <a:xfrm>
            <a:off x="546025" y="2943226"/>
            <a:ext cx="4819273" cy="33117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Reading:		5.1 – 5.4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exercises: 		Ch 5. 27, 37-38, 40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Assigned: 		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hw</a:t>
            </a: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10</a:t>
            </a: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r>
              <a:rPr lang="en-US" sz="2000" b="0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Producer: 		dr. </a:t>
            </a:r>
            <a:r>
              <a:rPr lang="en-US" sz="2000" b="0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mario</a:t>
            </a:r>
            <a:endParaRPr lang="en-US" sz="20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defRPr/>
            </a:pPr>
            <a:endParaRPr lang="en-US" sz="16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034" name="Picture 10" descr="Mario Pattern">
            <a:extLst>
              <a:ext uri="{FF2B5EF4-FFF2-40B4-BE49-F238E27FC236}">
                <a16:creationId xmlns:a16="http://schemas.microsoft.com/office/drawing/2014/main" id="{6562FB99-EA22-7247-930A-092563B1A6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5622926" y="10"/>
            <a:ext cx="81112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2719388" y="27289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E8F1D9-0C07-8BE3-168C-8199B215091C}"/>
              </a:ext>
            </a:extLst>
          </p:cNvPr>
          <p:cNvCxnSpPr>
            <a:cxnSpLocks/>
          </p:cNvCxnSpPr>
          <p:nvPr/>
        </p:nvCxnSpPr>
        <p:spPr>
          <a:xfrm>
            <a:off x="562958" y="2633962"/>
            <a:ext cx="4497010" cy="0"/>
          </a:xfrm>
          <a:prstGeom prst="line">
            <a:avLst/>
          </a:prstGeom>
          <a:ln w="76200">
            <a:solidFill>
              <a:srgbClr val="FFC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2">
            <a:extLst>
              <a:ext uri="{FF2B5EF4-FFF2-40B4-BE49-F238E27FC236}">
                <a16:creationId xmlns:a16="http://schemas.microsoft.com/office/drawing/2014/main" id="{B9703CB3-BD3B-7F45-5876-AA7A5C78442C}"/>
              </a:ext>
            </a:extLst>
          </p:cNvPr>
          <p:cNvSpPr txBox="1">
            <a:spLocks noChangeArrowheads="1"/>
          </p:cNvSpPr>
          <p:nvPr/>
        </p:nvSpPr>
        <p:spPr>
          <a:xfrm>
            <a:off x="8070398" y="6172200"/>
            <a:ext cx="3962400" cy="381000"/>
          </a:xfrm>
          <a:prstGeom prst="rect">
            <a:avLst/>
          </a:prstGeom>
          <a:solidFill>
            <a:srgbClr val="FFFFFF">
              <a:alpha val="69804"/>
            </a:srgbClr>
          </a:solidFill>
          <a:ln w="381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45720" rIns="0" bIns="45720" rtlCol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  <a:buClr>
                <a:schemeClr val="accent1"/>
              </a:buClr>
              <a:defRPr/>
            </a:pP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img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</a:rPr>
              <a:t> credit: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alex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 </a:t>
            </a:r>
            <a:r>
              <a:rPr lang="en-US" sz="2000" b="0" i="1" dirty="0" err="1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riegert</a:t>
            </a:r>
            <a:r>
              <a:rPr lang="en-US" sz="2000" b="0" i="1" dirty="0">
                <a:solidFill>
                  <a:srgbClr val="660066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-waters</a:t>
            </a:r>
            <a:endParaRPr lang="en-US" sz="1600" b="0" dirty="0">
              <a:solidFill>
                <a:srgbClr val="660066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439239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Visual of Relationship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</a:t>
            </a:r>
            <a:r>
              <a:rPr lang="en-US" sz="2800" dirty="0" err="1">
                <a:solidFill>
                  <a:srgbClr val="660066"/>
                </a:solidFill>
              </a:rPr>
              <a:t>SSTotal</a:t>
            </a:r>
            <a:r>
              <a:rPr lang="en-US" sz="2800" dirty="0">
                <a:solidFill>
                  <a:srgbClr val="660066"/>
                </a:solidFill>
              </a:rPr>
              <a:t>, SSE, </a:t>
            </a:r>
            <a:r>
              <a:rPr lang="en-US" sz="2800" dirty="0" err="1">
                <a:solidFill>
                  <a:srgbClr val="660066"/>
                </a:solidFill>
              </a:rPr>
              <a:t>SSGroups</a:t>
            </a:r>
            <a:endParaRPr lang="en-US" sz="2800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F-test Using </a:t>
            </a:r>
            <a:r>
              <a:rPr lang="en-US" sz="2800" b="1" i="1" dirty="0" err="1">
                <a:solidFill>
                  <a:srgbClr val="660066"/>
                </a:solidFill>
              </a:rPr>
              <a:t>aov</a:t>
            </a:r>
            <a:r>
              <a:rPr lang="en-US" sz="2800" b="1" i="1" dirty="0">
                <a:solidFill>
                  <a:srgbClr val="660066"/>
                </a:solidFill>
              </a:rPr>
              <a:t>() </a:t>
            </a:r>
            <a:r>
              <a:rPr lang="en-US" sz="2800" i="1" dirty="0">
                <a:solidFill>
                  <a:srgbClr val="660066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Interpret Results (P-value = 0.395)</a:t>
            </a:r>
          </a:p>
        </p:txBody>
      </p:sp>
    </p:spTree>
    <p:extLst>
      <p:ext uri="{BB962C8B-B14F-4D97-AF65-F5344CB8AC3E}">
        <p14:creationId xmlns:p14="http://schemas.microsoft.com/office/powerpoint/2010/main" val="1214351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Alternate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(Effects)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Mean for Group </a:t>
                </a:r>
                <a:r>
                  <a:rPr lang="en-US" sz="2800" dirty="0" err="1">
                    <a:solidFill>
                      <a:srgbClr val="660066"/>
                    </a:solidFill>
                  </a:rPr>
                  <a:t>i</a:t>
                </a: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Estimation of Parameters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39269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4038600" y="2576899"/>
                <a:ext cx="33389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576899"/>
                <a:ext cx="333894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CA786B-E8B3-EE7B-88FB-CE9394490820}"/>
              </a:ext>
            </a:extLst>
          </p:cNvPr>
          <p:cNvSpPr txBox="1"/>
          <p:nvPr/>
        </p:nvSpPr>
        <p:spPr>
          <a:xfrm>
            <a:off x="4100945" y="3259113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Overall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/>
              <p:nvPr/>
            </p:nvSpPr>
            <p:spPr>
              <a:xfrm>
                <a:off x="6687849" y="3168583"/>
                <a:ext cx="400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60066"/>
                  </a:solidFill>
                </a:endParaRPr>
              </a:p>
              <a:p>
                <a:r>
                  <a:rPr lang="en-US" dirty="0">
                    <a:solidFill>
                      <a:srgbClr val="660066"/>
                    </a:solidFill>
                  </a:rPr>
                  <a:t>Independent and Identically Distributed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49" y="3168583"/>
                <a:ext cx="4000500" cy="646331"/>
              </a:xfrm>
              <a:prstGeom prst="rect">
                <a:avLst/>
              </a:prstGeom>
              <a:blipFill>
                <a:blip r:embed="rId5"/>
                <a:stretch>
                  <a:fillRect l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EEF0C-F20E-78F8-4BD6-B170935BD694}"/>
              </a:ext>
            </a:extLst>
          </p:cNvPr>
          <p:cNvCxnSpPr>
            <a:cxnSpLocks/>
          </p:cNvCxnSpPr>
          <p:nvPr/>
        </p:nvCxnSpPr>
        <p:spPr>
          <a:xfrm flipV="1">
            <a:off x="4875501" y="3131799"/>
            <a:ext cx="229899" cy="200572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DAE1D-A8A1-3E6A-3A7F-F22D38F8F35B}"/>
              </a:ext>
            </a:extLst>
          </p:cNvPr>
          <p:cNvCxnSpPr>
            <a:cxnSpLocks/>
          </p:cNvCxnSpPr>
          <p:nvPr/>
        </p:nvCxnSpPr>
        <p:spPr>
          <a:xfrm flipH="1" flipV="1">
            <a:off x="7165398" y="3018668"/>
            <a:ext cx="834303" cy="29983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14B8B8-788A-11FF-B27E-96F4043E3398}"/>
              </a:ext>
            </a:extLst>
          </p:cNvPr>
          <p:cNvCxnSpPr>
            <a:cxnSpLocks/>
          </p:cNvCxnSpPr>
          <p:nvPr/>
        </p:nvCxnSpPr>
        <p:spPr>
          <a:xfrm flipV="1">
            <a:off x="5942301" y="3107342"/>
            <a:ext cx="153699" cy="233401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0F87E-F08F-4236-1F1C-745A90B764A9}"/>
              </a:ext>
            </a:extLst>
          </p:cNvPr>
          <p:cNvSpPr txBox="1"/>
          <p:nvPr/>
        </p:nvSpPr>
        <p:spPr>
          <a:xfrm>
            <a:off x="5264294" y="33184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Effect for</a:t>
            </a:r>
          </a:p>
          <a:p>
            <a:r>
              <a:rPr lang="en-US" dirty="0">
                <a:solidFill>
                  <a:srgbClr val="660066"/>
                </a:solidFill>
              </a:rPr>
              <a:t>Group #i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379762-8ABE-D31A-1D58-688EE5A1EF5E}"/>
                  </a:ext>
                </a:extLst>
              </p:cNvPr>
              <p:cNvSpPr txBox="1"/>
              <p:nvPr/>
            </p:nvSpPr>
            <p:spPr>
              <a:xfrm>
                <a:off x="4166321" y="4107037"/>
                <a:ext cx="33389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6379762-8ABE-D31A-1D58-688EE5A1E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321" y="4107037"/>
                <a:ext cx="33389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5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Alternate 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Before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Now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Some</m:t>
                        </m:r>
                        <m:r>
                          <a:rPr lang="en-US" sz="2800" b="0" i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These Hypotheses are Equivalent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3107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5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Recall Data</a:t>
                </a:r>
              </a:p>
              <a:p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 of Grand Mean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lvl="1"/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Estimates of Effects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=72−75=−3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=87−75=12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=68−75=−7</m:t>
                    </m:r>
                  </m:oMath>
                </a14:m>
                <a:endParaRPr lang="en-US" sz="2800" b="0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dirty="0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  <m:r>
                      <a:rPr lang="en-US" sz="2800" b="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0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=73−75=−2</m:t>
                    </m:r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86941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4C0D56-EC32-605E-D855-20104E9B1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2226"/>
                  </p:ext>
                </p:extLst>
              </p:nvPr>
            </p:nvGraphicFramePr>
            <p:xfrm>
              <a:off x="7315200" y="2435538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𝑬𝒙𝒂𝒎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18.11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4C0D56-EC32-605E-D855-20104E9B19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5942226"/>
                  </p:ext>
                </p:extLst>
              </p:nvPr>
            </p:nvGraphicFramePr>
            <p:xfrm>
              <a:off x="7315200" y="2435538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333" t="-1667" r="-252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1600" t="-1667" r="-2024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600" t="-1667" r="-1024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1600" t="-1667" r="-2400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1600" t="-500000" r="-2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21600" t="-500000" r="-1024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21600" t="-500000" r="-24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683F69F8-A515-FDD6-C9BD-23111854B114}"/>
              </a:ext>
            </a:extLst>
          </p:cNvPr>
          <p:cNvSpPr/>
          <p:nvPr/>
        </p:nvSpPr>
        <p:spPr>
          <a:xfrm>
            <a:off x="6248400" y="4876800"/>
            <a:ext cx="457200" cy="167640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2A5BD-7D9D-D29D-E279-0E53266E1491}"/>
                  </a:ext>
                </a:extLst>
              </p:cNvPr>
              <p:cNvSpPr txBox="1"/>
              <p:nvPr/>
            </p:nvSpPr>
            <p:spPr>
              <a:xfrm>
                <a:off x="6553200" y="5414056"/>
                <a:ext cx="2057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660066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E2A5BD-7D9D-D29D-E279-0E53266E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5414056"/>
                <a:ext cx="20574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47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153233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Plots of Residuals from ANOVA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Examine Standard Deviations of the Different Exams</a:t>
            </a:r>
          </a:p>
        </p:txBody>
      </p:sp>
    </p:spTree>
    <p:extLst>
      <p:ext uri="{BB962C8B-B14F-4D97-AF65-F5344CB8AC3E}">
        <p14:creationId xmlns:p14="http://schemas.microsoft.com/office/powerpoint/2010/main" val="371100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Conditions for 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Recall: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Zero Mean: </a:t>
            </a:r>
            <a:r>
              <a:rPr lang="en-US" sz="2800" dirty="0">
                <a:solidFill>
                  <a:srgbClr val="660066"/>
                </a:solidFill>
              </a:rPr>
              <a:t>Always Holds for Sample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Constant Variance: </a:t>
            </a:r>
            <a:r>
              <a:rPr lang="en-US" sz="2800" dirty="0">
                <a:solidFill>
                  <a:srgbClr val="660066"/>
                </a:solidFill>
              </a:rPr>
              <a:t>Compare Standard Deviations of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Normality: </a:t>
            </a:r>
            <a:r>
              <a:rPr lang="en-US" sz="2800" dirty="0">
                <a:solidFill>
                  <a:srgbClr val="660066"/>
                </a:solidFill>
              </a:rPr>
              <a:t>Histogram or QQ Plot of Residuals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660066"/>
                </a:solidFill>
              </a:rPr>
              <a:t>Independence &amp; Randomness:</a:t>
            </a:r>
            <a:r>
              <a:rPr lang="en-US" sz="2800" b="1" i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Details About the Data Collection</a:t>
            </a:r>
            <a:endParaRPr lang="en-US" sz="2800" b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CC77D-89C7-3929-D781-658CD0EE25CC}"/>
                  </a:ext>
                </a:extLst>
              </p:cNvPr>
              <p:cNvSpPr txBox="1"/>
              <p:nvPr/>
            </p:nvSpPr>
            <p:spPr>
              <a:xfrm>
                <a:off x="3733800" y="2286000"/>
                <a:ext cx="4000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CC77D-89C7-3929-D781-658CD0EE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286000"/>
                <a:ext cx="40005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55AF-B6EE-D8C9-2174-1069F01F97E6}"/>
                  </a:ext>
                </a:extLst>
              </p:cNvPr>
              <p:cNvSpPr txBox="1"/>
              <p:nvPr/>
            </p:nvSpPr>
            <p:spPr>
              <a:xfrm>
                <a:off x="4724400" y="2286000"/>
                <a:ext cx="79490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𝑖𝑖𝑑</m:t>
                      </m:r>
                    </m:oMath>
                  </m:oMathPara>
                </a14:m>
                <a:endParaRPr lang="en-US" sz="1600" dirty="0">
                  <a:solidFill>
                    <a:srgbClr val="660066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B055AF-B6EE-D8C9-2174-1069F01F9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86000"/>
                <a:ext cx="79490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64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E0EA48-9FEB-2763-FFA9-DF5F6F8911FB}"/>
              </a:ext>
            </a:extLst>
          </p:cNvPr>
          <p:cNvSpPr/>
          <p:nvPr/>
        </p:nvSpPr>
        <p:spPr>
          <a:xfrm>
            <a:off x="302299" y="235037"/>
            <a:ext cx="11587397" cy="6387923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BEA9E-A041-7D11-BDE1-24FD15D9A8D6}"/>
              </a:ext>
            </a:extLst>
          </p:cNvPr>
          <p:cNvSpPr/>
          <p:nvPr/>
        </p:nvSpPr>
        <p:spPr>
          <a:xfrm>
            <a:off x="152400" y="152400"/>
            <a:ext cx="11887200" cy="6553199"/>
          </a:xfrm>
          <a:prstGeom prst="roundRect">
            <a:avLst>
              <a:gd name="adj" fmla="val 18853"/>
            </a:avLst>
          </a:prstGeom>
          <a:noFill/>
          <a:ln w="12700"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pic>
        <p:nvPicPr>
          <p:cNvPr id="3" name="Picture 10" descr="Mario Pattern">
            <a:extLst>
              <a:ext uri="{FF2B5EF4-FFF2-40B4-BE49-F238E27FC236}">
                <a16:creationId xmlns:a16="http://schemas.microsoft.com/office/drawing/2014/main" id="{70C83288-9D80-2729-3EE2-8CD88350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t="67313" r="6699" b="2019"/>
          <a:stretch/>
        </p:blipFill>
        <p:spPr bwMode="auto">
          <a:xfrm>
            <a:off x="2040351" y="4953000"/>
            <a:ext cx="8111283" cy="2103120"/>
          </a:xfrm>
          <a:prstGeom prst="rect">
            <a:avLst/>
          </a:prstGeom>
          <a:noFill/>
          <a:ln w="28575">
            <a:noFill/>
          </a:ln>
          <a:effectLst>
            <a:innerShdw blurRad="63500" dist="508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B666B6E-7053-3022-B1D9-2AF4C282F2A0}"/>
              </a:ext>
            </a:extLst>
          </p:cNvPr>
          <p:cNvSpPr/>
          <p:nvPr/>
        </p:nvSpPr>
        <p:spPr>
          <a:xfrm>
            <a:off x="1638293" y="4097965"/>
            <a:ext cx="8915400" cy="1005788"/>
          </a:xfrm>
          <a:prstGeom prst="roundRect">
            <a:avLst>
              <a:gd name="adj" fmla="val 18853"/>
            </a:avLst>
          </a:prstGeom>
          <a:solidFill>
            <a:srgbClr val="2D3A37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E9A78-74F4-2AA0-408A-B2F37D1DA24C}"/>
              </a:ext>
            </a:extLst>
          </p:cNvPr>
          <p:cNvSpPr txBox="1"/>
          <p:nvPr/>
        </p:nvSpPr>
        <p:spPr>
          <a:xfrm>
            <a:off x="952490" y="1364366"/>
            <a:ext cx="102870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0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Thank You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FFA3-2177-56BA-6786-898DA3D642FF}"/>
              </a:ext>
            </a:extLst>
          </p:cNvPr>
          <p:cNvSpPr txBox="1"/>
          <p:nvPr/>
        </p:nvSpPr>
        <p:spPr>
          <a:xfrm>
            <a:off x="952490" y="2713031"/>
            <a:ext cx="102870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i="1" dirty="0">
                <a:solidFill>
                  <a:srgbClr val="660066"/>
                </a:solidFill>
                <a:cs typeface="Adobe Devanagari" panose="02040503050201020203" pitchFamily="18" charset="0"/>
              </a:rPr>
              <a:t>Make Reasonable Decisions</a:t>
            </a:r>
          </a:p>
        </p:txBody>
      </p:sp>
    </p:spTree>
    <p:extLst>
      <p:ext uri="{BB962C8B-B14F-4D97-AF65-F5344CB8AC3E}">
        <p14:creationId xmlns:p14="http://schemas.microsoft.com/office/powerpoint/2010/main" val="326641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39269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Usage of ANOVA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Numerical Response Variable (</a:t>
            </a:r>
            <a:r>
              <a:rPr lang="en-US" sz="2800" i="1" dirty="0">
                <a:solidFill>
                  <a:srgbClr val="660066"/>
                </a:solidFill>
              </a:rPr>
              <a:t>Y</a:t>
            </a:r>
            <a:r>
              <a:rPr lang="en-US" sz="2800" dirty="0">
                <a:solidFill>
                  <a:srgbClr val="660066"/>
                </a:solidFill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Categorical Predictor Variable (</a:t>
            </a:r>
            <a:r>
              <a:rPr lang="en-US" sz="2800" i="1" dirty="0">
                <a:solidFill>
                  <a:srgbClr val="660066"/>
                </a:solidFill>
              </a:rPr>
              <a:t>X)</a:t>
            </a: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Questions to Answer: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Do different groups have different means?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How different are the means across groups?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One-Way ANOVA Implies There is One Predictor Variable</a:t>
            </a:r>
          </a:p>
        </p:txBody>
      </p:sp>
    </p:spTree>
    <p:extLst>
      <p:ext uri="{BB962C8B-B14F-4D97-AF65-F5344CB8AC3E}">
        <p14:creationId xmlns:p14="http://schemas.microsoft.com/office/powerpoint/2010/main" val="212725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Data: Samples from Different Groups (</a:t>
            </a:r>
            <a:r>
              <a:rPr lang="en-US" sz="2800" i="1" dirty="0">
                <a:solidFill>
                  <a:srgbClr val="660066"/>
                </a:solidFill>
              </a:rPr>
              <a:t>K = # of Groups)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Summary Statistics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Test Hypotheses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𝑮𝒓𝒐𝒖𝒑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6600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6600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3C9C767-0014-A159-5627-CC1E72A35B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931048"/>
                  </p:ext>
                </p:extLst>
              </p:nvPr>
            </p:nvGraphicFramePr>
            <p:xfrm>
              <a:off x="4495800" y="3352800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3333" r="-252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3333" r="-2000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3333" r="-101600" b="-5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3333" r="-1600" b="-5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101639" r="-2000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101639" r="-10160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101639" r="-160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201639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201639" r="-1016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201639" r="-1600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...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401639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401639" r="-1016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401639" r="-1600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501639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501639" r="-1016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501639" r="-1600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/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vs.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𝑆𝑜𝑚𝑒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9C1DE6-EE77-73EF-B1B5-F836872F9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6148731"/>
                <a:ext cx="7540336" cy="491417"/>
              </a:xfrm>
              <a:prstGeom prst="rect">
                <a:avLst/>
              </a:prstGeom>
              <a:blipFill>
                <a:blip r:embed="rId4"/>
                <a:stretch>
                  <a:fillRect l="-162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48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Example: Grades on Different Exams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3915966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Four Different Exams (1, 2, 3, 4)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There are Five Students (Barb, Betsy, Bill, Bob, Bud)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Each Student Takes All Four Exams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Question:</a:t>
            </a:r>
            <a:r>
              <a:rPr lang="en-US" sz="2800" i="1" dirty="0">
                <a:solidFill>
                  <a:srgbClr val="660066"/>
                </a:solidFill>
              </a:rPr>
              <a:t> Is there a significant difference in the average grade among the </a:t>
            </a:r>
            <a:r>
              <a:rPr lang="en-US" sz="2800" i="1">
                <a:solidFill>
                  <a:srgbClr val="660066"/>
                </a:solidFill>
              </a:rPr>
              <a:t>four different exams?</a:t>
            </a:r>
            <a:endParaRPr lang="en-US" sz="28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71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Supplement for Lecture 22 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Inspect the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Calculate Various Summary Statistics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Use </a:t>
            </a:r>
            <a:r>
              <a:rPr lang="en-US" sz="2800" b="1" i="1" dirty="0" err="1">
                <a:solidFill>
                  <a:srgbClr val="660066"/>
                </a:solidFill>
              </a:rPr>
              <a:t>tapply</a:t>
            </a:r>
            <a:r>
              <a:rPr lang="en-US" sz="2800" b="1" i="1" dirty="0">
                <a:solidFill>
                  <a:srgbClr val="660066"/>
                </a:solidFill>
              </a:rPr>
              <a:t>()</a:t>
            </a:r>
            <a:r>
              <a:rPr lang="en-US" sz="2800" b="1" dirty="0">
                <a:solidFill>
                  <a:srgbClr val="660066"/>
                </a:solidFill>
              </a:rPr>
              <a:t> </a:t>
            </a:r>
            <a:r>
              <a:rPr lang="en-US" sz="2800" dirty="0">
                <a:solidFill>
                  <a:srgbClr val="660066"/>
                </a:solidFill>
              </a:rPr>
              <a:t>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Visual of Relationship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Boxplot of Grades by Group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Plot Mean Grade by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660066"/>
                </a:solidFill>
              </a:rPr>
              <a:t>Differences due to random chance?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ECFE46-F4E3-8B7F-648C-B607FC5EC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163041"/>
                  </p:ext>
                </p:extLst>
              </p:nvPr>
            </p:nvGraphicFramePr>
            <p:xfrm>
              <a:off x="7543800" y="2195949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3209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𝑬𝒙𝒂𝒎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6600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75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660066"/>
                                    </a:solidFill>
                                    <a:latin typeface="Cambria Math" panose="02040503050406030204" pitchFamily="18" charset="0"/>
                                  </a:rPr>
                                  <m:t>18.11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660066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ECFE46-F4E3-8B7F-648C-B607FC5EC1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1163041"/>
                  </p:ext>
                </p:extLst>
              </p:nvPr>
            </p:nvGraphicFramePr>
            <p:xfrm>
              <a:off x="7543800" y="2195949"/>
              <a:ext cx="3200400" cy="2219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4400">
                      <a:extLst>
                        <a:ext uri="{9D8B030D-6E8A-4147-A177-3AD203B41FA5}">
                          <a16:colId xmlns:a16="http://schemas.microsoft.com/office/drawing/2014/main" val="3308517917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002467549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3129072078"/>
                        </a:ext>
                      </a:extLst>
                    </a:gridCol>
                    <a:gridCol w="762000">
                      <a:extLst>
                        <a:ext uri="{9D8B030D-6E8A-4147-A177-3AD203B41FA5}">
                          <a16:colId xmlns:a16="http://schemas.microsoft.com/office/drawing/2014/main" val="5691334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7" t="-1667" r="-252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1667" r="-2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1667" r="-1016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1667" r="-1600" b="-5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30338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17.89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60463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87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13.93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71356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23.24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9327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rgbClr val="660066"/>
                              </a:solidFill>
                            </a:rPr>
                            <a:t>73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660066"/>
                              </a:solidFill>
                            </a:rPr>
                            <a:t>15.68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41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75344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1" dirty="0">
                              <a:solidFill>
                                <a:srgbClr val="660066"/>
                              </a:solidFill>
                            </a:rPr>
                            <a:t>Overall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9841" t="-500000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21600" t="-500000" r="-1016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21600" t="-500000" r="-160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89933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79C2687-3CA6-1FA6-DB23-BE53B1894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00" y="4611151"/>
            <a:ext cx="3619500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1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954345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(Means) Model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𝐴𝑙𝑙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𝐴𝑟𝑒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𝐸𝑞𝑢𝑎𝑙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 (overall mean)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𝑆𝑜𝑚𝑒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rgbClr val="660066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          (group mean)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95434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4509655" y="2630269"/>
                <a:ext cx="243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655" y="2630269"/>
                <a:ext cx="24384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CA786B-E8B3-EE7B-88FB-CE9394490820}"/>
              </a:ext>
            </a:extLst>
          </p:cNvPr>
          <p:cNvSpPr txBox="1"/>
          <p:nvPr/>
        </p:nvSpPr>
        <p:spPr>
          <a:xfrm>
            <a:off x="4343400" y="34290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Mean for Group #i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/>
              <p:nvPr/>
            </p:nvSpPr>
            <p:spPr>
              <a:xfrm>
                <a:off x="6248400" y="3405633"/>
                <a:ext cx="4000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66006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66006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60066"/>
                  </a:solidFill>
                </a:endParaRPr>
              </a:p>
              <a:p>
                <a:r>
                  <a:rPr lang="en-US" dirty="0">
                    <a:solidFill>
                      <a:srgbClr val="660066"/>
                    </a:solidFill>
                  </a:rPr>
                  <a:t>Independent and Identically Distributed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6F99CD-0883-A202-0D67-2D32D7271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405633"/>
                <a:ext cx="4000500" cy="646331"/>
              </a:xfrm>
              <a:prstGeom prst="rect">
                <a:avLst/>
              </a:prstGeom>
              <a:blipFill>
                <a:blip r:embed="rId5"/>
                <a:stretch>
                  <a:fillRect l="-122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EEF0C-F20E-78F8-4BD6-B170935BD694}"/>
              </a:ext>
            </a:extLst>
          </p:cNvPr>
          <p:cNvCxnSpPr/>
          <p:nvPr/>
        </p:nvCxnSpPr>
        <p:spPr>
          <a:xfrm flipV="1">
            <a:off x="5181600" y="3200400"/>
            <a:ext cx="381000" cy="304800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8DAE1D-A8A1-3E6A-3A7F-F22D38F8F35B}"/>
              </a:ext>
            </a:extLst>
          </p:cNvPr>
          <p:cNvCxnSpPr>
            <a:cxnSpLocks/>
          </p:cNvCxnSpPr>
          <p:nvPr/>
        </p:nvCxnSpPr>
        <p:spPr>
          <a:xfrm flipH="1" flipV="1">
            <a:off x="6818169" y="3127457"/>
            <a:ext cx="833003" cy="453944"/>
          </a:xfrm>
          <a:prstGeom prst="straightConnector1">
            <a:avLst/>
          </a:prstGeom>
          <a:ln w="28575">
            <a:solidFill>
              <a:srgbClr val="66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0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4418231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Making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Making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Do we do “significantly” better with separate means?</a:t>
                </a:r>
              </a:p>
              <a:p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i="1" dirty="0">
                  <a:solidFill>
                    <a:srgbClr val="66006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441823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/>
              <p:nvPr/>
            </p:nvSpPr>
            <p:spPr>
              <a:xfrm>
                <a:off x="2438400" y="2819736"/>
                <a:ext cx="586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  for all groups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5CCB0F5-0321-792F-3DF2-69A5B2720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19736"/>
                <a:ext cx="5867400" cy="461665"/>
              </a:xfrm>
              <a:prstGeom prst="rect">
                <a:avLst/>
              </a:prstGeom>
              <a:blipFill>
                <a:blip r:embed="rId4"/>
                <a:stretch>
                  <a:fillRect l="-31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CB6BD-3136-BDED-37D2-2E888BE75FAB}"/>
                  </a:ext>
                </a:extLst>
              </p:cNvPr>
              <p:cNvSpPr txBox="1"/>
              <p:nvPr/>
            </p:nvSpPr>
            <p:spPr>
              <a:xfrm>
                <a:off x="2362200" y="4084428"/>
                <a:ext cx="586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for i</a:t>
                </a:r>
                <a:r>
                  <a:rPr lang="en-US" sz="2400" baseline="30000" dirty="0"/>
                  <a:t>th</a:t>
                </a:r>
                <a:r>
                  <a:rPr lang="en-US" sz="2400" dirty="0"/>
                  <a:t> group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8CB6BD-3136-BDED-37D2-2E888BE75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4084428"/>
                <a:ext cx="5867400" cy="461665"/>
              </a:xfrm>
              <a:prstGeom prst="rect">
                <a:avLst/>
              </a:prstGeom>
              <a:blipFill>
                <a:blip r:embed="rId5"/>
                <a:stretch>
                  <a:fillRect l="-31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2341418" y="5412403"/>
                <a:ext cx="7239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𝑆𝑆𝑇𝑜𝑡𝑎𝑙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 vs.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1418" y="5412403"/>
                <a:ext cx="7239000" cy="461665"/>
              </a:xfrm>
              <a:prstGeom prst="rect">
                <a:avLst/>
              </a:prstGeom>
              <a:blipFill>
                <a:blip r:embed="rId6"/>
                <a:stretch>
                  <a:fillRect l="-25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0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238EA-D04E-3255-7509-F990F1A8F309}"/>
              </a:ext>
            </a:extLst>
          </p:cNvPr>
          <p:cNvSpPr txBox="1"/>
          <p:nvPr/>
        </p:nvSpPr>
        <p:spPr>
          <a:xfrm>
            <a:off x="457200" y="1981200"/>
            <a:ext cx="11201400" cy="4869418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Partitioning Variability</a:t>
            </a: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660066"/>
                </a:solidFill>
              </a:rPr>
              <a:t>ANOVA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66006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/>
              <p:nvPr/>
            </p:nvSpPr>
            <p:spPr>
              <a:xfrm>
                <a:off x="3276600" y="3174924"/>
                <a:ext cx="5334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∑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B01D13-2854-B6C2-59A3-17D4EBF2C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174924"/>
                <a:ext cx="5334000" cy="461665"/>
              </a:xfrm>
              <a:prstGeom prst="rect">
                <a:avLst/>
              </a:prstGeom>
              <a:blipFill>
                <a:blip r:embed="rId3"/>
                <a:stretch>
                  <a:fillRect l="-10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BC157-3085-AE55-6453-E4E605271695}"/>
                  </a:ext>
                </a:extLst>
              </p:cNvPr>
              <p:cNvSpPr txBox="1"/>
              <p:nvPr/>
            </p:nvSpPr>
            <p:spPr>
              <a:xfrm>
                <a:off x="1981200" y="2744330"/>
                <a:ext cx="7239000" cy="461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𝑆𝑆𝑇𝑜𝑡𝑎𝑙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𝑆𝑆𝐺𝑟𝑜𝑢𝑝𝑠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SSE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BC157-3085-AE55-6453-E4E60527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744330"/>
                <a:ext cx="7239000" cy="461729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B1A5D0-EB09-87A8-2984-51BF68B7E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9309"/>
                  </p:ext>
                </p:extLst>
              </p:nvPr>
            </p:nvGraphicFramePr>
            <p:xfrm>
              <a:off x="3505200" y="4115368"/>
              <a:ext cx="7086600" cy="2437833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148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59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00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509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58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9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Groups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𝐺𝑟𝑜𝑢𝑝𝑠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𝐺𝑟𝑜𝑢𝑝𝑠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𝐺𝑟𝑜𝑢𝑝𝑠</m:t>
                                    </m:r>
                                  </m:num>
                                  <m:den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 rowSpan="2"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7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𝑆𝑆𝐸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7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700" b="0" i="1" smtClean="0">
                                        <a:latin typeface="Cambria Math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700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700" b="0" i="1" smtClean="0">
                                    <a:latin typeface="Cambria Math"/>
                                  </a:rPr>
                                  <m:t>𝑆𝑆𝑇𝑜𝑡𝑎𝑙</m:t>
                                </m:r>
                              </m:oMath>
                            </m:oMathPara>
                          </a14:m>
                          <a:endParaRPr lang="en-US" sz="17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4B1A5D0-EB09-87A8-2984-51BF68B7E9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4689309"/>
                  </p:ext>
                </p:extLst>
              </p:nvPr>
            </p:nvGraphicFramePr>
            <p:xfrm>
              <a:off x="3505200" y="4115368"/>
              <a:ext cx="7086600" cy="2437833"/>
            </p:xfrm>
            <a:graphic>
              <a:graphicData uri="http://schemas.openxmlformats.org/drawingml/2006/table">
                <a:tbl>
                  <a:tblPr firstRow="1" bandCol="1"/>
                  <a:tblGrid>
                    <a:gridCol w="11487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859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300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4509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14587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22499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79147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Source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 err="1">
                              <a:solidFill>
                                <a:schemeClr val="tx1"/>
                              </a:solidFill>
                            </a:rPr>
                            <a:t>d.f.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Sum</a:t>
                          </a:r>
                          <a:r>
                            <a:rPr lang="en-US" sz="2000" b="0" baseline="0" dirty="0">
                              <a:solidFill>
                                <a:schemeClr val="tx1"/>
                              </a:solidFill>
                            </a:rPr>
                            <a:t> of Squares</a:t>
                          </a:r>
                          <a:endParaRPr 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Mean Square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pPr algn="ctr"/>
                          <a:r>
                            <a:rPr lang="en-US" sz="2000" b="0" dirty="0">
                              <a:solidFill>
                                <a:schemeClr val="tx1"/>
                              </a:solidFill>
                            </a:rPr>
                            <a:t>P-value</a:t>
                          </a:r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6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7981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Groups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3333CC">
                            <a:lumMod val="20000"/>
                            <a:lumOff val="8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126667" r="-658915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126667" r="-289908" b="-1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71" t="-126667" r="-165546" b="-16666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13298" t="-66500" r="-109574" b="-40000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 anchor="ctr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0100" t="-66500" r="-2488" b="-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350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Residual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250526" r="-658915" b="-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250526" r="-289908" b="-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26471" t="-250526" r="-165546" b="-8421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032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r>
                            <a:rPr lang="en-US" sz="2000" dirty="0"/>
                            <a:t>Total</a:t>
                          </a:r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CC99">
                            <a:lumMod val="40000"/>
                            <a:lumOff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8837" t="-469014" r="-658915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47248" t="-469014" r="-289908" b="-1267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Times New Roman"/>
                            </a:defRPr>
                          </a:lvl9pPr>
                        </a:lstStyle>
                        <a:p>
                          <a:endParaRPr lang="en-US" sz="2000" dirty="0"/>
                        </a:p>
                      </a:txBody>
                      <a:tcPr marL="66174" marR="66174" marT="33087" marB="33087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1226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Mario Pattern">
            <a:extLst>
              <a:ext uri="{FF2B5EF4-FFF2-40B4-BE49-F238E27FC236}">
                <a16:creationId xmlns:a16="http://schemas.microsoft.com/office/drawing/2014/main" id="{8F84FFD9-23AF-75F7-6DAA-9045259521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5" r="6699"/>
          <a:stretch/>
        </p:blipFill>
        <p:spPr bwMode="auto">
          <a:xfrm>
            <a:off x="0" y="-2057400"/>
            <a:ext cx="12192000" cy="1030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6972300" y="5109836"/>
            <a:ext cx="609600" cy="5334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DA592-D8EB-70BA-2112-6C13A4E7B393}"/>
              </a:ext>
            </a:extLst>
          </p:cNvPr>
          <p:cNvSpPr txBox="1"/>
          <p:nvPr/>
        </p:nvSpPr>
        <p:spPr>
          <a:xfrm>
            <a:off x="457200" y="609600"/>
            <a:ext cx="11201400" cy="919401"/>
          </a:xfrm>
          <a:prstGeom prst="roundRect">
            <a:avLst/>
          </a:prstGeom>
          <a:solidFill>
            <a:schemeClr val="bg1">
              <a:alpha val="70000"/>
            </a:schemeClr>
          </a:solidFill>
          <a:ln w="76200">
            <a:solidFill>
              <a:srgbClr val="FFC41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2D3A37"/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ANOVA</a:t>
            </a:r>
            <a:endParaRPr lang="en-US" sz="4800" dirty="0">
              <a:solidFill>
                <a:srgbClr val="2D3A3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/>
              <p:nvPr/>
            </p:nvSpPr>
            <p:spPr>
              <a:xfrm>
                <a:off x="457200" y="1981200"/>
                <a:ext cx="11201400" cy="3477619"/>
              </a:xfrm>
              <a:prstGeom prst="roundRect">
                <a:avLst/>
              </a:prstGeom>
              <a:solidFill>
                <a:schemeClr val="bg1"/>
              </a:solidFill>
              <a:ln w="76200">
                <a:solidFill>
                  <a:srgbClr val="FFC416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ANOVA F-Test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=⋯=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some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i="1" dirty="0">
                  <a:solidFill>
                    <a:srgbClr val="660066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Small P-value -&gt;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i="1" dirty="0">
                    <a:solidFill>
                      <a:srgbClr val="660066"/>
                    </a:solidFill>
                  </a:rPr>
                  <a:t> </a:t>
                </a:r>
                <a:r>
                  <a:rPr lang="en-US" sz="2800" dirty="0">
                    <a:solidFill>
                      <a:srgbClr val="660066"/>
                    </a:solidFill>
                  </a:rPr>
                  <a:t>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i="1">
                            <a:solidFill>
                              <a:srgbClr val="660066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660066"/>
                    </a:solidFill>
                  </a:rPr>
                  <a:t> -&gt; Significant Difference Among the Means of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K </a:t>
                </a:r>
                <a:r>
                  <a:rPr lang="en-US" sz="2800" dirty="0">
                    <a:solidFill>
                      <a:srgbClr val="660066"/>
                    </a:solidFill>
                  </a:rPr>
                  <a:t>Groups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660066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660066"/>
                    </a:solidFill>
                  </a:rPr>
                  <a:t>Question: </a:t>
                </a:r>
                <a:r>
                  <a:rPr lang="en-US" sz="2800" i="1" dirty="0">
                    <a:solidFill>
                      <a:srgbClr val="660066"/>
                    </a:solidFill>
                  </a:rPr>
                  <a:t>What groups have significantly different means?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B238EA-D04E-3255-7509-F990F1A8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11201400" cy="347761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rgbClr val="FFC41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889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750</Words>
  <Application>Microsoft Office PowerPoint</Application>
  <PresentationFormat>Widescreen</PresentationFormat>
  <Paragraphs>246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Devanagari</vt:lpstr>
      <vt:lpstr>Arial</vt:lpstr>
      <vt:lpstr>Calibri</vt:lpstr>
      <vt:lpstr>Calibri Light</vt:lpstr>
      <vt:lpstr>Cambria Math</vt:lpstr>
      <vt:lpstr>Times New Roman</vt:lpstr>
      <vt:lpstr>Office Theme</vt:lpstr>
      <vt:lpstr>One-Way 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2020-08-11T20:29:05Z</dcterms:created>
  <dcterms:modified xsi:type="dcterms:W3CDTF">2023-11-15T23:39:31Z</dcterms:modified>
</cp:coreProperties>
</file>