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3" r:id="rId3"/>
    <p:sldId id="417" r:id="rId4"/>
    <p:sldId id="435" r:id="rId5"/>
    <p:sldId id="436" r:id="rId6"/>
    <p:sldId id="42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358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5" autoAdjust="0"/>
    <p:restoredTop sz="94619" autoAdjust="0"/>
  </p:normalViewPr>
  <p:slideViewPr>
    <p:cSldViewPr>
      <p:cViewPr>
        <p:scale>
          <a:sx n="92" d="100"/>
          <a:sy n="92" d="100"/>
        </p:scale>
        <p:origin x="60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1209"/>
            <a:ext cx="5394326" cy="64054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Confidence Intervals and </a:t>
            </a:r>
            <a:b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Effect Sizes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5.5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none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Barb vs Betsy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Barb vs Bud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75CCD-AAF8-EAF9-32A6-17FF5024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438400"/>
            <a:ext cx="6419850" cy="184749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A6914D-ED3A-6B1B-0D85-90CC4E45A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0" y="4704742"/>
            <a:ext cx="6515100" cy="1876987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286631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Effect Size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22564" y="1999655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Based on the ANOVA (Effects) Model</a:t>
            </a: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“Statistically Significant” is Often Misleading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Example: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Hiring a Tutor to Help You Increase Your Grade in the 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Would You Hire That Tutor if You Believe that Tutor Can Increase Your Grade in the Class by 1%?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1D13-2854-B6C2-59A3-17D4EBF2C41E}"/>
                  </a:ext>
                </a:extLst>
              </p:cNvPr>
              <p:cNvSpPr txBox="1"/>
              <p:nvPr/>
            </p:nvSpPr>
            <p:spPr>
              <a:xfrm>
                <a:off x="2209800" y="2743200"/>
                <a:ext cx="7239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1D13-2854-B6C2-59A3-17D4EBF2C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743200"/>
                <a:ext cx="7239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1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Effect Size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22564" y="1999655"/>
                <a:ext cx="11201400" cy="3439239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Example: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You Are Taking STOR 320 and STOR 455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STOR 320: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𝐺𝑟𝑎𝑑𝑒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=75,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𝐺𝑟𝑎𝑑𝑒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STOR 455: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𝐺𝑟𝑎𝑑𝑒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75,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𝐺𝑟𝑎𝑑𝑒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Tutor Can Help You Increase Your Grade by 5 Percentage Points</a:t>
                </a:r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Question: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Would you hire that tutor to help you in STOR 320 or STOR 455? Why?</a:t>
                </a: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4" y="1999655"/>
                <a:ext cx="11201400" cy="343923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42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Effect Size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22564" y="1999655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Effect Size is Based on a Ratio of the Estimated Effect and </a:t>
            </a:r>
            <a:r>
              <a:rPr lang="en-US" sz="2800" i="1" dirty="0">
                <a:solidFill>
                  <a:srgbClr val="660066"/>
                </a:solidFill>
              </a:rPr>
              <a:t>RMSE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 for Single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 for Difference Between Two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83E483-2A99-974B-044A-803D8162A9C8}"/>
                  </a:ext>
                </a:extLst>
              </p:cNvPr>
              <p:cNvSpPr txBox="1"/>
              <p:nvPr/>
            </p:nvSpPr>
            <p:spPr>
              <a:xfrm>
                <a:off x="2209800" y="3657600"/>
                <a:ext cx="7239000" cy="912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83E483-2A99-974B-044A-803D8162A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657600"/>
                <a:ext cx="7239000" cy="9126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C0D25-798A-4599-D87B-FFDEAD604364}"/>
                  </a:ext>
                </a:extLst>
              </p:cNvPr>
              <p:cNvSpPr txBox="1"/>
              <p:nvPr/>
            </p:nvSpPr>
            <p:spPr>
              <a:xfrm>
                <a:off x="2209800" y="5335714"/>
                <a:ext cx="7239000" cy="912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C0D25-798A-4599-D87B-FFDEAD60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335714"/>
                <a:ext cx="7239000" cy="9126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62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RMSE </a:t>
            </a:r>
            <a:r>
              <a:rPr lang="en-US" sz="2800" dirty="0">
                <a:solidFill>
                  <a:srgbClr val="660066"/>
                </a:solidFill>
              </a:rPr>
              <a:t>of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Effect Size of Bud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EE93A-C210-AEBE-B96A-A287AFEC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415965"/>
            <a:ext cx="2286000" cy="1548581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BC37AA-7EA4-4C20-59DE-A9AEEFE8F286}"/>
              </a:ext>
            </a:extLst>
          </p:cNvPr>
          <p:cNvCxnSpPr/>
          <p:nvPr/>
        </p:nvCxnSpPr>
        <p:spPr>
          <a:xfrm flipH="1">
            <a:off x="5638800" y="3810000"/>
            <a:ext cx="914400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57830D-3F48-DBEC-CFBB-EB02A5FB9692}"/>
              </a:ext>
            </a:extLst>
          </p:cNvPr>
          <p:cNvSpPr txBox="1"/>
          <p:nvPr/>
        </p:nvSpPr>
        <p:spPr>
          <a:xfrm>
            <a:off x="6477000" y="3488115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“Typical” Difference Between Points Scored and Expected Points Scored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0445DB-C2FD-EFE6-0EA4-CF6E156C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995536"/>
            <a:ext cx="3258868" cy="12954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5D184F-18EA-8F7A-7CF8-7CACA0023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4995536"/>
            <a:ext cx="3813786" cy="12954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3844FF-A729-DCC3-B34B-D47804F2B1F2}"/>
              </a:ext>
            </a:extLst>
          </p:cNvPr>
          <p:cNvCxnSpPr>
            <a:cxnSpLocks/>
          </p:cNvCxnSpPr>
          <p:nvPr/>
        </p:nvCxnSpPr>
        <p:spPr>
          <a:xfrm flipH="1">
            <a:off x="5855438" y="5715000"/>
            <a:ext cx="2564662" cy="45720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A27C41-8F5B-0B10-1390-84F23314BC3E}"/>
              </a:ext>
            </a:extLst>
          </p:cNvPr>
          <p:cNvSpPr txBox="1"/>
          <p:nvPr/>
        </p:nvSpPr>
        <p:spPr>
          <a:xfrm>
            <a:off x="8447924" y="5275273"/>
            <a:ext cx="296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The Average Grade Drops by About 2.59 Standard Deviations if You Are Bud</a:t>
            </a:r>
          </a:p>
        </p:txBody>
      </p:sp>
    </p:spTree>
    <p:extLst>
      <p:ext uri="{BB962C8B-B14F-4D97-AF65-F5344CB8AC3E}">
        <p14:creationId xmlns:p14="http://schemas.microsoft.com/office/powerpoint/2010/main" val="203686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Recall ANOVA F-test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What do we learn if we achieve significance?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Follow-up Questions: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How much uncertainty do we have regarding the group means?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Which group means are different?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Do the differences matter?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966A73-BD25-DA35-DE61-BB363C8B3D70}"/>
                  </a:ext>
                </a:extLst>
              </p:cNvPr>
              <p:cNvSpPr txBox="1"/>
              <p:nvPr/>
            </p:nvSpPr>
            <p:spPr>
              <a:xfrm>
                <a:off x="2133600" y="2648576"/>
                <a:ext cx="7540336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966A73-BD25-DA35-DE61-BB363C8B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648576"/>
                <a:ext cx="7540336" cy="491417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25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There are Four Different Exams (1, 2, 3, 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There are Five Students (Barb, Betsy, Bill, Bob, Bud)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Each Student Takes All Four Exams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</a:t>
            </a:r>
            <a:r>
              <a:rPr lang="en-US" sz="2800" i="1" dirty="0">
                <a:solidFill>
                  <a:srgbClr val="660066"/>
                </a:solidFill>
              </a:rPr>
              <a:t> Is there a significant difference in the average grade among the five individuals?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1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Plot of Grades for all Four Students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E28B0-225A-10AE-7D63-D8DD12415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50127"/>
            <a:ext cx="5486400" cy="1578597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35E90-6BF1-202E-5548-4A8CF566C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2743200"/>
            <a:ext cx="4533105" cy="2795415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79378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Model and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Have Evidence that At Least One Student Has an Average Grade that is Different Than the Average Grade of Another Student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30371-EEB0-2543-10A1-0BA7BDE24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19400"/>
            <a:ext cx="7239000" cy="21717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299066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Estimating Group Means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Confidence Interval For Group Mean</a:t>
            </a: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Works When Different Groups Have Different Sample Sizes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Groups With More Data -&gt; Smaller Confidence Intervals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MSE </a:t>
            </a:r>
            <a:r>
              <a:rPr lang="en-US" sz="2800" dirty="0">
                <a:solidFill>
                  <a:srgbClr val="660066"/>
                </a:solidFill>
              </a:rPr>
              <a:t> is Fixed For All Groups Because of Homoscedasticity Condition</a:t>
            </a:r>
            <a:endParaRPr lang="en-US" sz="2800" i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1D13-2854-B6C2-59A3-17D4EBF2C41E}"/>
                  </a:ext>
                </a:extLst>
              </p:cNvPr>
              <p:cNvSpPr txBox="1"/>
              <p:nvPr/>
            </p:nvSpPr>
            <p:spPr>
              <a:xfrm>
                <a:off x="2133600" y="2590800"/>
                <a:ext cx="723900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0.975,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1D13-2854-B6C2-59A3-17D4EBF2C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590800"/>
                <a:ext cx="7239000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00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Confidence Intervals for Average Grade for Each Student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311CDC-9837-796B-F296-A5EE1722C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3306871"/>
            <a:ext cx="4002463" cy="2273863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D8FBDE-7DA7-DC4A-FB3B-1162D103B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48" y="2895600"/>
            <a:ext cx="5784952" cy="3096406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683511-4899-DE63-681C-C9CD2D8DDFE8}"/>
              </a:ext>
            </a:extLst>
          </p:cNvPr>
          <p:cNvSpPr/>
          <p:nvPr/>
        </p:nvSpPr>
        <p:spPr>
          <a:xfrm>
            <a:off x="7277100" y="5257800"/>
            <a:ext cx="4002463" cy="322934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7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Estimating Differences in Group Means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22564" y="1999655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Confidence Interval For Differences Between Group Means</a:t>
                </a:r>
                <a:endParaRPr lang="en-US" sz="2800" i="1" dirty="0">
                  <a:solidFill>
                    <a:srgbClr val="660066"/>
                  </a:solidFill>
                </a:endParaRPr>
              </a:p>
              <a:p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Works for Comparing the Two Groups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Use this Interval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If 0 is in the Interval -&gt; No Evidence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4" y="1999655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1D13-2854-B6C2-59A3-17D4EBF2C41E}"/>
                  </a:ext>
                </a:extLst>
              </p:cNvPr>
              <p:cNvSpPr txBox="1"/>
              <p:nvPr/>
            </p:nvSpPr>
            <p:spPr>
              <a:xfrm>
                <a:off x="2057400" y="2743200"/>
                <a:ext cx="723900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0.975,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1D13-2854-B6C2-59A3-17D4EBF2C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743200"/>
                <a:ext cx="7239000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53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322152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Question: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How many differences could we estimate?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Choose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2"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5!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5−2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×4×3!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2!3!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322152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4">
            <a:extLst>
              <a:ext uri="{FF2B5EF4-FFF2-40B4-BE49-F238E27FC236}">
                <a16:creationId xmlns:a16="http://schemas.microsoft.com/office/drawing/2014/main" id="{75762B8C-0822-F97E-0144-FC9F85B62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8578"/>
            <a:ext cx="7162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Barb vs. Betsy		Barb vs. Bill		Barb vs. Bob</a:t>
            </a:r>
          </a:p>
          <a:p>
            <a:r>
              <a:rPr lang="en-US" sz="2000" dirty="0">
                <a:solidFill>
                  <a:srgbClr val="660066"/>
                </a:solidFill>
              </a:rPr>
              <a:t>Barb vs. Bud		Betsy vs. Bill		Betsy vs. Bob</a:t>
            </a:r>
          </a:p>
          <a:p>
            <a:r>
              <a:rPr lang="en-US" sz="2000" dirty="0">
                <a:solidFill>
                  <a:srgbClr val="660066"/>
                </a:solidFill>
              </a:rPr>
              <a:t>Betsy vs. Bud 		Bill vs. Bob		Bill vs. Bud</a:t>
            </a:r>
          </a:p>
          <a:p>
            <a:r>
              <a:rPr lang="en-US" sz="2000" dirty="0">
                <a:solidFill>
                  <a:srgbClr val="660066"/>
                </a:solidFill>
              </a:rPr>
              <a:t>Bob vs. Bud</a:t>
            </a:r>
          </a:p>
        </p:txBody>
      </p:sp>
    </p:spTree>
    <p:extLst>
      <p:ext uri="{BB962C8B-B14F-4D97-AF65-F5344CB8AC3E}">
        <p14:creationId xmlns:p14="http://schemas.microsoft.com/office/powerpoint/2010/main" val="75070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578</Words>
  <Application>Microsoft Office PowerPoint</Application>
  <PresentationFormat>Widescreen</PresentationFormat>
  <Paragraphs>134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Adobe Devanagari</vt:lpstr>
      <vt:lpstr>Arial</vt:lpstr>
      <vt:lpstr>Calibri</vt:lpstr>
      <vt:lpstr>Calibri Light</vt:lpstr>
      <vt:lpstr>Cambria Math</vt:lpstr>
      <vt:lpstr>Office Theme</vt:lpstr>
      <vt:lpstr>Confidence Intervals and  Effect Sizes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2023-11-16T05:05:03Z</dcterms:modified>
</cp:coreProperties>
</file>