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355" r:id="rId4"/>
    <p:sldId id="369" r:id="rId5"/>
    <p:sldId id="346" r:id="rId6"/>
    <p:sldId id="370" r:id="rId7"/>
    <p:sldId id="371" r:id="rId8"/>
    <p:sldId id="372" r:id="rId9"/>
    <p:sldId id="358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2D3A37"/>
    <a:srgbClr val="FFC416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5076901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1.1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Ch.1: 1,5-8, 15, 17, 19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Prerequisites for the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Response Variable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</a:p>
          <a:p>
            <a:pPr marL="685800" indent="-685800">
              <a:buFont typeface="+mj-lt"/>
              <a:buAutoNum type="arabicPeriod"/>
            </a:pPr>
            <a:endParaRPr lang="en-US" sz="2800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Single Quantitative Predictor Variable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Scatterplot of </a:t>
            </a:r>
            <a:r>
              <a:rPr lang="en-US" sz="2800" i="1" dirty="0">
                <a:solidFill>
                  <a:srgbClr val="660066"/>
                </a:solidFill>
              </a:rPr>
              <a:t>Y </a:t>
            </a:r>
            <a:r>
              <a:rPr lang="en-US" sz="2800" dirty="0">
                <a:solidFill>
                  <a:srgbClr val="660066"/>
                </a:solidFill>
              </a:rPr>
              <a:t>versus </a:t>
            </a:r>
            <a:r>
              <a:rPr lang="en-US" sz="2800" i="1" dirty="0">
                <a:solidFill>
                  <a:srgbClr val="660066"/>
                </a:solidFill>
              </a:rPr>
              <a:t>X </a:t>
            </a:r>
            <a:r>
              <a:rPr lang="en-US" sz="2800" dirty="0">
                <a:solidFill>
                  <a:srgbClr val="660066"/>
                </a:solidFill>
              </a:rPr>
              <a:t>(Book Does Side-by-Side Boxplots)</a:t>
            </a: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endParaRPr lang="en-US" sz="2800" i="1" dirty="0">
              <a:solidFill>
                <a:srgbClr val="660066"/>
              </a:solidFill>
            </a:endParaRPr>
          </a:p>
          <a:p>
            <a:pPr marL="685800" indent="-685800">
              <a:buFont typeface="+mj-lt"/>
              <a:buAutoNum type="arabicPeriod"/>
            </a:pPr>
            <a:r>
              <a:rPr lang="en-US" sz="2800" dirty="0">
                <a:solidFill>
                  <a:srgbClr val="660066"/>
                </a:solidFill>
              </a:rPr>
              <a:t>Evidence that a </a:t>
            </a:r>
            <a:r>
              <a:rPr lang="en-US" sz="2800" b="1" dirty="0">
                <a:solidFill>
                  <a:srgbClr val="660066"/>
                </a:solidFill>
              </a:rPr>
              <a:t>Straight Line</a:t>
            </a:r>
            <a:r>
              <a:rPr lang="en-US" sz="2800" b="1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is Reasonable for Modeling the Relationship between 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 and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</a:t>
            </a:r>
            <a:r>
              <a:rPr lang="en-US" sz="2800" b="1" i="1" dirty="0">
                <a:solidFill>
                  <a:srgbClr val="660066"/>
                </a:solidFill>
              </a:rPr>
              <a:t>age</a:t>
            </a:r>
            <a:r>
              <a:rPr lang="en-US" sz="2800" i="1" dirty="0">
                <a:solidFill>
                  <a:srgbClr val="660066"/>
                </a:solidFill>
              </a:rPr>
              <a:t> of an Accord and the </a:t>
            </a:r>
            <a:r>
              <a:rPr lang="en-US" sz="2800" b="1" i="1" dirty="0">
                <a:solidFill>
                  <a:srgbClr val="660066"/>
                </a:solidFill>
              </a:rPr>
              <a:t>price</a:t>
            </a:r>
            <a:r>
              <a:rPr lang="en-US" sz="2800" i="1" dirty="0">
                <a:solidFill>
                  <a:srgbClr val="660066"/>
                </a:solidFill>
              </a:rPr>
              <a:t> of an Accord?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Both Variables are Quantitative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Which One is Response?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Scatter Plot of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versus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or </a:t>
            </a:r>
            <a:r>
              <a:rPr lang="en-US" sz="2800" i="1" dirty="0">
                <a:solidFill>
                  <a:srgbClr val="660066"/>
                </a:solidFill>
              </a:rPr>
              <a:t>price</a:t>
            </a:r>
            <a:r>
              <a:rPr lang="en-US" sz="2800" b="1" dirty="0">
                <a:solidFill>
                  <a:srgbClr val="660066"/>
                </a:solidFill>
              </a:rPr>
              <a:t> on </a:t>
            </a:r>
            <a:r>
              <a:rPr lang="en-US" sz="2800" i="1" dirty="0">
                <a:solidFill>
                  <a:srgbClr val="660066"/>
                </a:solidFill>
              </a:rPr>
              <a:t>age</a:t>
            </a:r>
            <a:r>
              <a:rPr lang="en-US" sz="2800" dirty="0">
                <a:solidFill>
                  <a:srgbClr val="660066"/>
                </a:solidFill>
              </a:rPr>
              <a:t>  Shows Evidence of  a </a:t>
            </a:r>
            <a:r>
              <a:rPr lang="en-US" sz="2800" b="1" dirty="0">
                <a:solidFill>
                  <a:srgbClr val="660066"/>
                </a:solidFill>
              </a:rPr>
              <a:t>Linear</a:t>
            </a:r>
            <a:r>
              <a:rPr lang="en-US" sz="2800" dirty="0">
                <a:solidFill>
                  <a:srgbClr val="660066"/>
                </a:solidFill>
              </a:rPr>
              <a:t>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2586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Honda Accord Price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10" name="Picture 9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8BE845F6-1ABF-4C27-C9C3-C7B2326C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68" y="2288310"/>
            <a:ext cx="3561285" cy="368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D00A04-9675-95F0-2734-346C5299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379891"/>
            <a:ext cx="6619875" cy="1504517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FAB4DB-367B-93A1-D38C-19260AA76FCE}"/>
              </a:ext>
            </a:extLst>
          </p:cNvPr>
          <p:cNvCxnSpPr>
            <a:cxnSpLocks/>
          </p:cNvCxnSpPr>
          <p:nvPr/>
        </p:nvCxnSpPr>
        <p:spPr>
          <a:xfrm>
            <a:off x="7907148" y="3096700"/>
            <a:ext cx="2745199" cy="2367013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Simple Linear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General Form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Simple Linear Regression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Shape Depends on y-Intercept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/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B8AB30-BFED-C42E-3557-962195326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42007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/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7B50C-BB61-B0B4-3C0F-14D95904F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66406"/>
                <a:ext cx="457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09A94D-A28A-4638-5CF9-06A32ED2ED9D}"/>
              </a:ext>
            </a:extLst>
          </p:cNvPr>
          <p:cNvSpPr/>
          <p:nvPr/>
        </p:nvSpPr>
        <p:spPr>
          <a:xfrm>
            <a:off x="5638800" y="3200400"/>
            <a:ext cx="609600" cy="512337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FB7832-DB8D-B4E2-C7EC-FCE5821C52A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943600" y="3712737"/>
            <a:ext cx="20574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7A716C-B145-25EB-9753-6EBEB5856DFA}"/>
              </a:ext>
            </a:extLst>
          </p:cNvPr>
          <p:cNvSpPr txBox="1"/>
          <p:nvPr/>
        </p:nvSpPr>
        <p:spPr>
          <a:xfrm>
            <a:off x="7993075" y="351726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of Y Given X or E[Y|X]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192" y="4451369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F06102B-B05C-9E0B-08A5-1AC16BCC4F54}"/>
              </a:ext>
            </a:extLst>
          </p:cNvPr>
          <p:cNvSpPr/>
          <p:nvPr/>
        </p:nvSpPr>
        <p:spPr>
          <a:xfrm>
            <a:off x="5181600" y="4518365"/>
            <a:ext cx="1905000" cy="5334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A4D1F-11F7-D817-0B56-F3A5D3E2F72A}"/>
              </a:ext>
            </a:extLst>
          </p:cNvPr>
          <p:cNvCxnSpPr>
            <a:cxnSpLocks/>
          </p:cNvCxnSpPr>
          <p:nvPr/>
        </p:nvCxnSpPr>
        <p:spPr>
          <a:xfrm>
            <a:off x="5935675" y="3715448"/>
            <a:ext cx="7925" cy="73592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7074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Fitted (Estimated)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Residual for </a:t>
            </a:r>
            <a:r>
              <a:rPr lang="en-US" sz="2800" dirty="0" err="1">
                <a:solidFill>
                  <a:srgbClr val="660066"/>
                </a:solidFill>
              </a:rPr>
              <a:t>i</a:t>
            </a:r>
            <a:r>
              <a:rPr lang="en-US" sz="2800" baseline="30000" dirty="0" err="1">
                <a:solidFill>
                  <a:srgbClr val="660066"/>
                </a:solidFill>
              </a:rPr>
              <a:t>th</a:t>
            </a:r>
            <a:r>
              <a:rPr lang="en-US" sz="2800" dirty="0">
                <a:solidFill>
                  <a:srgbClr val="660066"/>
                </a:solidFill>
              </a:rPr>
              <a:t> 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 of Squared Errors (SSE)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/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86BC60-E865-4BA7-436C-A80CD69C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62010"/>
                <a:ext cx="4572000" cy="67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/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b="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3CFC49-AD1C-BC56-4360-040ABC16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702138"/>
                <a:ext cx="6286500" cy="676467"/>
              </a:xfrm>
              <a:prstGeom prst="rect">
                <a:avLst/>
              </a:prstGeom>
              <a:blipFill>
                <a:blip r:embed="rId4"/>
                <a:stretch>
                  <a:fillRect t="-8108" b="-34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/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49FC0E-94E8-4038-0CFC-45CC968FC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24" y="5109836"/>
                <a:ext cx="4572000" cy="676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2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Fitting Model to Data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Least Squares Regression: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Choose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such that SSE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as small as possible</a:t>
                </a:r>
                <a:endParaRPr lang="en-US" sz="2800" b="1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Expected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predicted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value of Y given a known value for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predicted value of Y given that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X=0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The amount by which our expected value of Y would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change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increase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X by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1 unit</a:t>
                </a: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959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/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60D4AA-4301-9664-5224-7F087662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758466"/>
                <a:ext cx="4572000" cy="67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73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Centering Data 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replace our Predictor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7074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/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1EB24-05AA-43F7-889C-26BCF748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0750"/>
                <a:ext cx="54102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/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3DE7F6-AFE7-9140-7AA7-89BE8A49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7290"/>
                <a:ext cx="5410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/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D2CDC-98FE-C648-EDB1-C9C6DA0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12092"/>
                <a:ext cx="54102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/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DBD799-2DF5-D191-6890-08A66365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29444"/>
                <a:ext cx="54102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E809BB-AE56-A479-C754-2679AA711643}"/>
              </a:ext>
            </a:extLst>
          </p:cNvPr>
          <p:cNvSpPr txBox="1"/>
          <p:nvPr/>
        </p:nvSpPr>
        <p:spPr>
          <a:xfrm>
            <a:off x="7848600" y="504477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Slope Is Unaffected</a:t>
            </a:r>
          </a:p>
          <a:p>
            <a:endParaRPr lang="en-US" sz="2000" dirty="0">
              <a:solidFill>
                <a:srgbClr val="660066"/>
              </a:solidFill>
            </a:endParaRPr>
          </a:p>
          <a:p>
            <a:r>
              <a:rPr lang="en-US" sz="2000" dirty="0">
                <a:solidFill>
                  <a:srgbClr val="660066"/>
                </a:solidFill>
              </a:rPr>
              <a:t>Y-intercept Will Change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2AB948-9D55-C04A-4745-C55E1558B763}"/>
              </a:ext>
            </a:extLst>
          </p:cNvPr>
          <p:cNvCxnSpPr/>
          <p:nvPr/>
        </p:nvCxnSpPr>
        <p:spPr>
          <a:xfrm>
            <a:off x="4953000" y="5643236"/>
            <a:ext cx="2628900" cy="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1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Widescreen</PresentationFormat>
  <Paragraphs>86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Cambria Math</vt:lpstr>
      <vt:lpstr>Office Theme</vt:lpstr>
      <vt:lpstr>Simple Linear Regression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2023-09-07T19:45:26Z</dcterms:modified>
</cp:coreProperties>
</file>