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9" r:id="rId3"/>
    <p:sldId id="373" r:id="rId4"/>
    <p:sldId id="374" r:id="rId5"/>
    <p:sldId id="376" r:id="rId6"/>
    <p:sldId id="375" r:id="rId7"/>
    <p:sldId id="377" r:id="rId8"/>
    <p:sldId id="358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3" autoAdjust="0"/>
    <p:restoredTop sz="94541" autoAdjust="0"/>
  </p:normalViewPr>
  <p:slideViewPr>
    <p:cSldViewPr>
      <p:cViewPr varScale="1">
        <p:scale>
          <a:sx n="89" d="100"/>
          <a:sy n="89" d="100"/>
        </p:scale>
        <p:origin x="360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85351"/>
            <a:ext cx="5683100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Conditions for a Simple Linear Model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1.2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NONE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3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Simple Linear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Model: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Will Not Fit Perfectly, But is It Reasonable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Goal of Model could be </a:t>
            </a:r>
            <a:r>
              <a:rPr lang="en-US" sz="2800" b="1" dirty="0">
                <a:solidFill>
                  <a:srgbClr val="660066"/>
                </a:solidFill>
              </a:rPr>
              <a:t>Description</a:t>
            </a:r>
            <a:r>
              <a:rPr lang="en-US" sz="2800" i="1" dirty="0">
                <a:solidFill>
                  <a:srgbClr val="660066"/>
                </a:solidFill>
              </a:rPr>
              <a:t> </a:t>
            </a:r>
            <a:r>
              <a:rPr lang="en-US" sz="2800" dirty="0">
                <a:solidFill>
                  <a:srgbClr val="660066"/>
                </a:solidFill>
              </a:rPr>
              <a:t>or </a:t>
            </a:r>
            <a:r>
              <a:rPr lang="en-US" sz="2800" b="1" dirty="0">
                <a:solidFill>
                  <a:srgbClr val="660066"/>
                </a:solidFill>
              </a:rPr>
              <a:t>Inference</a:t>
            </a:r>
            <a:endParaRPr lang="en-US" sz="2800" dirty="0">
              <a:solidFill>
                <a:srgbClr val="660066"/>
              </a:solidFill>
            </a:endParaRPr>
          </a:p>
          <a:p>
            <a:pPr algn="ctr"/>
            <a:endParaRPr lang="en-US" sz="2800" dirty="0">
              <a:solidFill>
                <a:srgbClr val="660066"/>
              </a:solidFill>
            </a:endParaRPr>
          </a:p>
          <a:p>
            <a:pPr algn="ctr"/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0CBA37-3407-6DD2-9497-B150FB09E389}"/>
                  </a:ext>
                </a:extLst>
              </p:cNvPr>
              <p:cNvSpPr txBox="1"/>
              <p:nvPr/>
            </p:nvSpPr>
            <p:spPr>
              <a:xfrm>
                <a:off x="3810000" y="2362200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0CBA37-3407-6DD2-9497-B150FB09E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362200"/>
                <a:ext cx="45720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Condition About Model Form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Linearity: </a:t>
            </a:r>
            <a:r>
              <a:rPr lang="en-US" sz="2800" i="1" dirty="0">
                <a:solidFill>
                  <a:srgbClr val="660066"/>
                </a:solidFill>
              </a:rPr>
              <a:t>Assume that Y varies as a linear function of 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Advice: </a:t>
            </a:r>
            <a:r>
              <a:rPr lang="en-US" sz="2800" i="1" dirty="0">
                <a:solidFill>
                  <a:srgbClr val="660066"/>
                </a:solidFill>
              </a:rPr>
              <a:t>Always supplement your simple linear regressions with a scatterplot showing your audience the line fitted to the raw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06D68-F153-7295-F412-B25AB9CE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6312"/>
            <a:ext cx="6019800" cy="1840448"/>
          </a:xfrm>
          <a:prstGeom prst="rect">
            <a:avLst/>
          </a:prstGeom>
          <a:ln w="28575">
            <a:solidFill>
              <a:srgbClr val="66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 descr="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7A9DD25A-63A6-2AEF-7CB3-A68FF965D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0" y="3886200"/>
            <a:ext cx="2781300" cy="288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8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Conditions About Distribution of Errors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296251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Zero Mean: </a:t>
            </a:r>
            <a:r>
              <a:rPr lang="en-US" sz="2800" i="1" dirty="0">
                <a:solidFill>
                  <a:srgbClr val="660066"/>
                </a:solidFill>
              </a:rPr>
              <a:t>The distribution of errors is centered at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Uniform Spread: </a:t>
            </a:r>
            <a:r>
              <a:rPr lang="en-US" sz="2800" i="1" dirty="0">
                <a:solidFill>
                  <a:srgbClr val="660066"/>
                </a:solidFill>
              </a:rPr>
              <a:t>The variance of Y is the same for each X (Homoscedasticity)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Independence: </a:t>
            </a:r>
            <a:r>
              <a:rPr lang="en-US" sz="2800" i="1" dirty="0">
                <a:solidFill>
                  <a:srgbClr val="660066"/>
                </a:solidFill>
              </a:rPr>
              <a:t>No relationships exist between errors</a:t>
            </a:r>
          </a:p>
        </p:txBody>
      </p:sp>
    </p:spTree>
    <p:extLst>
      <p:ext uri="{BB962C8B-B14F-4D97-AF65-F5344CB8AC3E}">
        <p14:creationId xmlns:p14="http://schemas.microsoft.com/office/powerpoint/2010/main" val="11663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Conditions Necessary for Inference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200906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Normality: </a:t>
            </a:r>
            <a:r>
              <a:rPr lang="en-US" sz="2800" i="1" dirty="0">
                <a:solidFill>
                  <a:srgbClr val="660066"/>
                </a:solidFill>
              </a:rPr>
              <a:t>Assume that the errors follow a normal distribution</a:t>
            </a:r>
            <a:endParaRPr lang="en-US" sz="2800" b="1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Randomness: </a:t>
            </a:r>
            <a:r>
              <a:rPr lang="en-US" sz="2800" i="1" dirty="0">
                <a:solidFill>
                  <a:srgbClr val="660066"/>
                </a:solidFill>
              </a:rPr>
              <a:t>Simple random sample that is representative of the population we are trying to study</a:t>
            </a:r>
          </a:p>
        </p:txBody>
      </p:sp>
    </p:spTree>
    <p:extLst>
      <p:ext uri="{BB962C8B-B14F-4D97-AF65-F5344CB8AC3E}">
        <p14:creationId xmlns:p14="http://schemas.microsoft.com/office/powerpoint/2010/main" val="78386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Restatement of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 flipH="1">
            <a:off x="495300" y="1977074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1C268B-207D-FE2F-F4B4-1C77FAD695C2}"/>
                  </a:ext>
                </a:extLst>
              </p:cNvPr>
              <p:cNvSpPr txBox="1"/>
              <p:nvPr/>
            </p:nvSpPr>
            <p:spPr>
              <a:xfrm>
                <a:off x="3810000" y="2428909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1C268B-207D-FE2F-F4B4-1C77FAD69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428909"/>
                <a:ext cx="45720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93C99D-8D93-D78C-5B37-BCFBC6EBEC0A}"/>
                  </a:ext>
                </a:extLst>
              </p:cNvPr>
              <p:cNvSpPr txBox="1"/>
              <p:nvPr/>
            </p:nvSpPr>
            <p:spPr>
              <a:xfrm>
                <a:off x="3810000" y="3352800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93C99D-8D93-D78C-5B37-BCFBC6EBE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352800"/>
                <a:ext cx="45720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BAF8B0-1DFF-9638-5F49-9E012B103949}"/>
                  </a:ext>
                </a:extLst>
              </p:cNvPr>
              <p:cNvSpPr txBox="1"/>
              <p:nvPr/>
            </p:nvSpPr>
            <p:spPr>
              <a:xfrm>
                <a:off x="2514600" y="3337411"/>
                <a:ext cx="457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𝑖𝑖𝑑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BAF8B0-1DFF-9638-5F49-9E012B103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337411"/>
                <a:ext cx="457200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2B02B3-6715-671B-0228-C7A4BC4E93F6}"/>
                  </a:ext>
                </a:extLst>
              </p:cNvPr>
              <p:cNvSpPr txBox="1"/>
              <p:nvPr/>
            </p:nvSpPr>
            <p:spPr>
              <a:xfrm>
                <a:off x="1066800" y="5145703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𝑖𝑖𝑑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="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𝐼𝑛𝑑𝑒𝑝𝑒𝑛𝑑𝑒𝑛𝑡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𝐼𝑑𝑒𝑛𝑡𝑖𝑐𝑎𝑙𝑙𝑦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𝐷𝑖𝑠𝑡𝑟𝑖𝑏𝑢𝑡𝑒𝑑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sz="2400" b="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2B02B3-6715-671B-0228-C7A4BC4E9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145703"/>
                <a:ext cx="9144000" cy="461665"/>
              </a:xfrm>
              <a:prstGeom prst="rect">
                <a:avLst/>
              </a:prstGeom>
              <a:blipFill>
                <a:blip r:embed="rId6"/>
                <a:stretch>
                  <a:fillRect l="-20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40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Standard Error of Regression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 flipH="1">
                <a:off x="495300" y="1977074"/>
                <a:ext cx="11201400" cy="486941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ϵ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rgbClr val="660066"/>
                    </a:solidFill>
                  </a:rPr>
                  <a:t> Represents Standard Deviation of the Errors Around the Linear Regression Line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660066"/>
                    </a:solidFill>
                  </a:rPr>
                  <a:t>Standard Error of Regression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ϵ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rgbClr val="660066"/>
                    </a:solidFill>
                  </a:rPr>
                  <a:t> : Represents the “Typical” Error</a:t>
                </a: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660066"/>
                    </a:solidFill>
                  </a:rPr>
                  <a:t>Degrees of Freedom: </a:t>
                </a:r>
                <a:r>
                  <a:rPr lang="en-US" sz="2800" dirty="0">
                    <a:solidFill>
                      <a:srgbClr val="660066"/>
                    </a:solidFill>
                  </a:rPr>
                  <a:t>Sample Size Minus Number of Parameters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Recall Formula for Standard Deviation (Divide by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n-1</a:t>
                </a:r>
                <a:r>
                  <a:rPr lang="en-US" sz="2800" dirty="0">
                    <a:solidFill>
                      <a:srgbClr val="660066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5300" y="1977074"/>
                <a:ext cx="11201400" cy="48694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B8089-A075-B525-5C63-F47DEF71E23F}"/>
                  </a:ext>
                </a:extLst>
              </p:cNvPr>
              <p:cNvSpPr txBox="1"/>
              <p:nvPr/>
            </p:nvSpPr>
            <p:spPr>
              <a:xfrm>
                <a:off x="1447800" y="3955839"/>
                <a:ext cx="8534400" cy="122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ϵ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solidFill>
                                                <a:srgbClr val="6600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6600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𝑑𝑒𝑔𝑟𝑒𝑒𝑠</m:t>
                              </m:r>
                              <m: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𝑓𝑟𝑒𝑒𝑑𝑜𝑚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B8089-A075-B525-5C63-F47DEF71E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955839"/>
                <a:ext cx="8534400" cy="1229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3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262</Words>
  <Application>Microsoft Office PowerPoint</Application>
  <PresentationFormat>Widescreen</PresentationFormat>
  <Paragraphs>61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Adobe Devanagari</vt:lpstr>
      <vt:lpstr>Arial</vt:lpstr>
      <vt:lpstr>Calibri</vt:lpstr>
      <vt:lpstr>Calibri Light</vt:lpstr>
      <vt:lpstr>Cambria Math</vt:lpstr>
      <vt:lpstr>Office Theme</vt:lpstr>
      <vt:lpstr>Conditions for a Simple Linear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2023-09-07T19:46:08Z</dcterms:modified>
</cp:coreProperties>
</file>