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1"/>
  </p:notesMasterIdLst>
  <p:handoutMasterIdLst>
    <p:handoutMasterId r:id="rId12"/>
  </p:handoutMasterIdLst>
  <p:sldIdLst>
    <p:sldId id="256" r:id="rId2"/>
    <p:sldId id="355" r:id="rId3"/>
    <p:sldId id="369" r:id="rId4"/>
    <p:sldId id="370" r:id="rId5"/>
    <p:sldId id="371" r:id="rId6"/>
    <p:sldId id="269" r:id="rId7"/>
    <p:sldId id="372" r:id="rId8"/>
    <p:sldId id="373" r:id="rId9"/>
    <p:sldId id="358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3" autoAdjust="0"/>
    <p:restoredTop sz="94541" autoAdjust="0"/>
  </p:normalViewPr>
  <p:slideViewPr>
    <p:cSldViewPr>
      <p:cViewPr varScale="1">
        <p:scale>
          <a:sx n="92" d="100"/>
          <a:sy n="92" d="100"/>
        </p:scale>
        <p:origin x="11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Assessing Conditions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1.3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Ch.1: 2, 10, 12, 22, 			24, 26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3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5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Download Zip Folder on Course Website for Supplement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Unzip Folder  and Open the </a:t>
            </a:r>
            <a:r>
              <a:rPr lang="en-US" sz="2800" dirty="0" err="1">
                <a:solidFill>
                  <a:srgbClr val="660066"/>
                </a:solidFill>
              </a:rPr>
              <a:t>Template.rmd</a:t>
            </a:r>
            <a:r>
              <a:rPr lang="en-US" sz="2800" dirty="0">
                <a:solidFill>
                  <a:srgbClr val="660066"/>
                </a:solidFill>
              </a:rPr>
              <a:t>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Stamp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Price = Price of US Stamp (Cents)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Year = Year When Price of Stamp Changed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Can we use a </a:t>
            </a:r>
            <a:r>
              <a:rPr lang="en-US" sz="2800" b="1" i="1" dirty="0">
                <a:solidFill>
                  <a:srgbClr val="660066"/>
                </a:solidFill>
              </a:rPr>
              <a:t>linear regression</a:t>
            </a:r>
            <a:r>
              <a:rPr lang="en-US" sz="2800" i="1" dirty="0">
                <a:solidFill>
                  <a:srgbClr val="660066"/>
                </a:solidFill>
              </a:rPr>
              <a:t> to understand how the </a:t>
            </a:r>
            <a:r>
              <a:rPr lang="en-US" sz="2800" b="1" i="1" dirty="0">
                <a:solidFill>
                  <a:srgbClr val="660066"/>
                </a:solidFill>
              </a:rPr>
              <a:t>price</a:t>
            </a:r>
            <a:r>
              <a:rPr lang="en-US" sz="2800" i="1" dirty="0">
                <a:solidFill>
                  <a:srgbClr val="660066"/>
                </a:solidFill>
              </a:rPr>
              <a:t> changes over </a:t>
            </a:r>
            <a:r>
              <a:rPr lang="en-US" sz="2800" b="1" i="1" dirty="0">
                <a:solidFill>
                  <a:srgbClr val="660066"/>
                </a:solidFill>
              </a:rPr>
              <a:t>time</a:t>
            </a:r>
            <a:r>
              <a:rPr lang="en-US" sz="2800" i="1" dirty="0">
                <a:solidFill>
                  <a:srgbClr val="660066"/>
                </a:solidFill>
              </a:rPr>
              <a:t>?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86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5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Example Based off Exercise 1.33 from Textbook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 Straight Lines to Data With and Without the First Four Years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Output From Summary Function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Estimated Parameters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Residual Standard Error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Degrees of Freedom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94056-FFF3-737C-CB57-23A6F37C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3962400"/>
            <a:ext cx="4931747" cy="2667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D36788-B229-E707-0D0B-A8414AE200A7}"/>
              </a:ext>
            </a:extLst>
          </p:cNvPr>
          <p:cNvSpPr/>
          <p:nvPr/>
        </p:nvSpPr>
        <p:spPr>
          <a:xfrm>
            <a:off x="7315200" y="5334000"/>
            <a:ext cx="838200" cy="381000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A894D-9CE2-8384-35FA-EA4161450163}"/>
              </a:ext>
            </a:extLst>
          </p:cNvPr>
          <p:cNvSpPr/>
          <p:nvPr/>
        </p:nvSpPr>
        <p:spPr>
          <a:xfrm>
            <a:off x="8305800" y="6096000"/>
            <a:ext cx="2362200" cy="228600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6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5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Obtaining Fitted Values and Residuals from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Saving Fitted Values and Residuals Into Dataset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DA3EB0-0F0F-FF05-A2B8-A144E6787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971800"/>
            <a:ext cx="2914996" cy="60960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AE4AE5-62B2-0AA5-9DA2-94B291F78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495800"/>
            <a:ext cx="4452257" cy="60960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163001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Residual Versus Fit Plot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Ideal: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Randomly Distributed Around 0 (Independence and Bias)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 Visible Patterns (Fit of Linear Model)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Constant Variance (Heteroscedasticity or Homoscedasticity)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Close to Zero (Good or Bad Fit)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Observe Plots in Supplement for Lecture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Remember: </a:t>
            </a:r>
            <a:r>
              <a:rPr lang="en-US" sz="2800" b="1" i="1" dirty="0">
                <a:solidFill>
                  <a:srgbClr val="660066"/>
                </a:solidFill>
              </a:rPr>
              <a:t>Positive Residual = Under Prediction</a:t>
            </a:r>
          </a:p>
        </p:txBody>
      </p:sp>
    </p:spTree>
    <p:extLst>
      <p:ext uri="{BB962C8B-B14F-4D97-AF65-F5344CB8AC3E}">
        <p14:creationId xmlns:p14="http://schemas.microsoft.com/office/powerpoint/2010/main" val="302493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Residual Versus Order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Only Appropriate if the We Know the Chronological Order of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Ideal: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Randomly Distributed Around 0 (Independence and Bias)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 Long Runs Above 0 or Below 0 (Positive Autocorrelation)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 Bouncing Up and Down (Negative Autocorrelation)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Observe Plots in Supplement for Lecture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Histogram/Boxplot of Residuals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296251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Ideal: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Bell-shaped and Symmetric (Normal Distributed)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 Gaps (Few Outliers/Influential Points)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Centered Around 0 (Unbiased)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Observe Plots in Supplement for Lecture 5</a:t>
            </a:r>
          </a:p>
        </p:txBody>
      </p:sp>
    </p:spTree>
    <p:extLst>
      <p:ext uri="{BB962C8B-B14F-4D97-AF65-F5344CB8AC3E}">
        <p14:creationId xmlns:p14="http://schemas.microsoft.com/office/powerpoint/2010/main" val="8647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Normal Plots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Ideal: Pattern is a Perfectly Straight Line (Aligns With Normal Dist.)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Types: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Normal Quantile Plot (Observed Vs Expected Quantiles)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Normal Probability Plot (Observed Vs Cumulative Probability)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Observe Plots in Supplement for Lecture 5</a:t>
            </a:r>
          </a:p>
        </p:txBody>
      </p:sp>
    </p:spTree>
    <p:extLst>
      <p:ext uri="{BB962C8B-B14F-4D97-AF65-F5344CB8AC3E}">
        <p14:creationId xmlns:p14="http://schemas.microsoft.com/office/powerpoint/2010/main" val="365014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350</Words>
  <Application>Microsoft Office PowerPoint</Application>
  <PresentationFormat>Widescreen</PresentationFormat>
  <Paragraphs>71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Adobe Devanagari</vt:lpstr>
      <vt:lpstr>Arial</vt:lpstr>
      <vt:lpstr>Calibri</vt:lpstr>
      <vt:lpstr>Calibri Light</vt:lpstr>
      <vt:lpstr>Office Theme</vt:lpstr>
      <vt:lpstr>Assessing Conditions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2023-09-07T19:46:28Z</dcterms:modified>
</cp:coreProperties>
</file>