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1" r:id="rId3"/>
    <p:sldId id="375" r:id="rId4"/>
    <p:sldId id="376" r:id="rId5"/>
    <p:sldId id="377" r:id="rId6"/>
    <p:sldId id="378" r:id="rId7"/>
    <p:sldId id="374" r:id="rId8"/>
    <p:sldId id="355" r:id="rId9"/>
    <p:sldId id="379" r:id="rId10"/>
    <p:sldId id="358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Outliers and Influential Points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1.5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pl-PL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Ch.1: 33, 43, 47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Types of “Unusual Points”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Outlier: </a:t>
            </a:r>
            <a:r>
              <a:rPr lang="en-US" sz="2800" dirty="0">
                <a:solidFill>
                  <a:srgbClr val="660066"/>
                </a:solidFill>
              </a:rPr>
              <a:t>Observation with a Residual Far Away From Zero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Recall: Mathematical Definition from Boxplots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Far Away Depends on the Standard Error of the Regression and the Distribution of the Residuals</a:t>
            </a: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Influential Point: </a:t>
            </a:r>
            <a:r>
              <a:rPr lang="en-US" sz="2800" dirty="0">
                <a:solidFill>
                  <a:srgbClr val="660066"/>
                </a:solidFill>
              </a:rPr>
              <a:t>Observation Heavily Effects the Regression Fit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Determined by How the y-Intercept and Slope Change When the Observation is Removed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Removal will Drastically Impact Predictions/ Fitted Values</a:t>
            </a:r>
          </a:p>
        </p:txBody>
      </p:sp>
    </p:spTree>
    <p:extLst>
      <p:ext uri="{BB962C8B-B14F-4D97-AF65-F5344CB8AC3E}">
        <p14:creationId xmlns:p14="http://schemas.microsoft.com/office/powerpoint/2010/main" val="30249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Detecting Outliers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42688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Standardized Residual: </a:t>
                </a:r>
                <a:r>
                  <a:rPr lang="en-US" sz="2800" dirty="0">
                    <a:solidFill>
                      <a:srgbClr val="660066"/>
                    </a:solidFill>
                  </a:rPr>
                  <a:t>Adjust by Standard Error of the Regression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80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Studentized Residual: </a:t>
                </a:r>
                <a:r>
                  <a:rPr lang="en-US" sz="2800" dirty="0">
                    <a:solidFill>
                      <a:srgbClr val="660066"/>
                    </a:solidFill>
                  </a:rPr>
                  <a:t>Use Standard Error of Regression After Removing the Point from the Regression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Under Conditions, 95% of Residuals Within -2 and +2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4268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18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Detecting Influential Points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Remove Each Observation and See How the Line Changes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Points Farther Away from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Have More Impact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Fewer Data Points Leads to Each Point Having More Impact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660066"/>
                    </a:solidFill>
                  </a:rPr>
                  <a:t>Leverage: </a:t>
                </a:r>
                <a:r>
                  <a:rPr lang="en-US" sz="2800" dirty="0">
                    <a:solidFill>
                      <a:srgbClr val="660066"/>
                    </a:solidFill>
                  </a:rPr>
                  <a:t>Formula Based Off Distance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sample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Future Information in Chapter 4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1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Extrapolation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Extrapolation: </a:t>
            </a:r>
            <a:r>
              <a:rPr lang="en-US" sz="2800" dirty="0">
                <a:solidFill>
                  <a:srgbClr val="660066"/>
                </a:solidFill>
              </a:rPr>
              <a:t>Using Model to Make Prediction for an Unusual Value of the Predictor Variable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Highly Discouraged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Guarantee Model Pattern Continues Outside Range of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endParaRPr lang="en-US" sz="2800" dirty="0">
              <a:solidFill>
                <a:srgbClr val="660066"/>
              </a:solidFill>
            </a:endParaRPr>
          </a:p>
          <a:p>
            <a:r>
              <a:rPr lang="en-US" sz="2800" b="1" dirty="0">
                <a:solidFill>
                  <a:srgbClr val="66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15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Mammal Species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Y = </a:t>
            </a:r>
            <a:r>
              <a:rPr lang="en-US" sz="2800" dirty="0">
                <a:solidFill>
                  <a:srgbClr val="660066"/>
                </a:solidFill>
              </a:rPr>
              <a:t>Number of Mammal Species on an Island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X = </a:t>
            </a:r>
            <a:r>
              <a:rPr lang="en-US" sz="2800" dirty="0">
                <a:solidFill>
                  <a:srgbClr val="660066"/>
                </a:solidFill>
              </a:rPr>
              <a:t>Area of the Island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Do bigger islands tend to have a larger variety of mammals?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from 14 Islands in Southeast Asia</a:t>
            </a:r>
          </a:p>
        </p:txBody>
      </p:sp>
    </p:spTree>
    <p:extLst>
      <p:ext uri="{BB962C8B-B14F-4D97-AF65-F5344CB8AC3E}">
        <p14:creationId xmlns:p14="http://schemas.microsoft.com/office/powerpoint/2010/main" val="408435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Example: Mammal Species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660066"/>
              </a:solidFill>
            </a:endParaRPr>
          </a:p>
          <a:p>
            <a:endParaRPr lang="en-US" sz="2800" b="1" i="1" dirty="0">
              <a:solidFill>
                <a:srgbClr val="660066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B433859-CC04-D26F-FB37-E1062857D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05000" y="2067799"/>
            <a:ext cx="8382000" cy="471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23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Inspect for Outliers Using Default Plots from the </a:t>
            </a:r>
            <a:r>
              <a:rPr lang="en-US" sz="2800" b="1" dirty="0" err="1">
                <a:solidFill>
                  <a:srgbClr val="660066"/>
                </a:solidFill>
              </a:rPr>
              <a:t>lm</a:t>
            </a:r>
            <a:r>
              <a:rPr lang="en-US" sz="2800" b="1" dirty="0">
                <a:solidFill>
                  <a:srgbClr val="660066"/>
                </a:solidFill>
              </a:rPr>
              <a:t>() </a:t>
            </a:r>
            <a:r>
              <a:rPr lang="en-US" sz="2800" dirty="0">
                <a:solidFill>
                  <a:srgbClr val="660066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Perform Transformations to Meet Linearity Condition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Obtain Fitted Values and Residuals from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Extrapolate Versus Interpolate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Methamatics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7074"/>
                <a:ext cx="11201400" cy="4140780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660066"/>
                    </a:solidFill>
                  </a:rPr>
                  <a:t>We fit our transformed model and get</a:t>
                </a:r>
                <a:endParaRPr lang="en-US" sz="2800" b="0" dirty="0">
                  <a:solidFill>
                    <a:srgbClr val="66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acc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However, we want to Predict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y</a:t>
                </a:r>
                <a:r>
                  <a:rPr lang="en-US" sz="2800" dirty="0">
                    <a:solidFill>
                      <a:srgbClr val="660066"/>
                    </a:solidFill>
                  </a:rPr>
                  <a:t> and not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log(y)</a:t>
                </a:r>
                <a:r>
                  <a:rPr lang="en-US" sz="2800" dirty="0">
                    <a:solidFill>
                      <a:srgbClr val="660066"/>
                    </a:solidFill>
                  </a:rPr>
                  <a:t>, therefore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6600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acc>
                        </m:sup>
                      </m:sSup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algn="ctr"/>
                <a:endParaRPr lang="en-US" sz="2800" dirty="0">
                  <a:solidFill>
                    <a:srgbClr val="660066"/>
                  </a:solidFill>
                </a:endParaRPr>
              </a:p>
              <a:p>
                <a:r>
                  <a:rPr lang="en-US" sz="2800" dirty="0">
                    <a:solidFill>
                      <a:srgbClr val="660066"/>
                    </a:solidFill>
                  </a:rPr>
                  <a:t>In general,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acc>
                      </m:sup>
                    </m:sSup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sup>
                    </m:sSup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7074"/>
                <a:ext cx="11201400" cy="41407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80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Widescreen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Devanagari</vt:lpstr>
      <vt:lpstr>Arial</vt:lpstr>
      <vt:lpstr>Calibri</vt:lpstr>
      <vt:lpstr>Calibri Light</vt:lpstr>
      <vt:lpstr>Cambria Math</vt:lpstr>
      <vt:lpstr>Office Theme</vt:lpstr>
      <vt:lpstr>Outliers and Influential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2023-09-11T04:18:08Z</dcterms:modified>
</cp:coreProperties>
</file>