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355" r:id="rId4"/>
    <p:sldId id="346" r:id="rId5"/>
    <p:sldId id="359" r:id="rId6"/>
    <p:sldId id="360" r:id="rId7"/>
    <p:sldId id="361" r:id="rId8"/>
    <p:sldId id="362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7" r:id="rId19"/>
    <p:sldId id="358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D3A37"/>
    <a:srgbClr val="FFC416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541" autoAdjust="0"/>
  </p:normalViewPr>
  <p:slideViewPr>
    <p:cSldViewPr>
      <p:cViewPr varScale="1">
        <p:scale>
          <a:sx n="92" d="100"/>
          <a:sy n="92" d="100"/>
        </p:scale>
        <p:origin x="332" y="-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Four </a:t>
            </a:r>
            <a:r>
              <a:rPr lang="en-US" sz="5400" b="1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Step Process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0.2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All chapter 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9601200" y="64008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Architecture of a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E6D28306-7CF7-8D86-926E-83D14E3DB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35039"/>
              </p:ext>
            </p:extLst>
          </p:nvPr>
        </p:nvGraphicFramePr>
        <p:xfrm>
          <a:off x="3124200" y="2477575"/>
          <a:ext cx="5435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77575"/>
                        <a:ext cx="5435600" cy="1238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F05081-7AC1-FDC2-883E-7B9379120C03}"/>
              </a:ext>
            </a:extLst>
          </p:cNvPr>
          <p:cNvCxnSpPr>
            <a:cxnSpLocks/>
          </p:cNvCxnSpPr>
          <p:nvPr/>
        </p:nvCxnSpPr>
        <p:spPr>
          <a:xfrm flipH="1">
            <a:off x="1905000" y="3352800"/>
            <a:ext cx="1295400" cy="1066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41D36B-EE3E-01D1-0006-56FE5479A7F2}"/>
              </a:ext>
            </a:extLst>
          </p:cNvPr>
          <p:cNvSpPr txBox="1"/>
          <p:nvPr/>
        </p:nvSpPr>
        <p:spPr>
          <a:xfrm>
            <a:off x="1238250" y="4343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A9140-6DE6-524A-1390-564246F4268C}"/>
              </a:ext>
            </a:extLst>
          </p:cNvPr>
          <p:cNvCxnSpPr>
            <a:cxnSpLocks/>
          </p:cNvCxnSpPr>
          <p:nvPr/>
        </p:nvCxnSpPr>
        <p:spPr>
          <a:xfrm>
            <a:off x="6248400" y="3431084"/>
            <a:ext cx="0" cy="284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A32DA6-7767-D0B5-1B23-EFA75FB3C986}"/>
              </a:ext>
            </a:extLst>
          </p:cNvPr>
          <p:cNvSpPr txBox="1"/>
          <p:nvPr/>
        </p:nvSpPr>
        <p:spPr>
          <a:xfrm>
            <a:off x="5626678" y="3686846"/>
            <a:ext cx="161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Explanatory Variable(s)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77093-DDAE-8E37-E15B-573D4C4CEDA2}"/>
              </a:ext>
            </a:extLst>
          </p:cNvPr>
          <p:cNvCxnSpPr>
            <a:cxnSpLocks/>
          </p:cNvCxnSpPr>
          <p:nvPr/>
        </p:nvCxnSpPr>
        <p:spPr>
          <a:xfrm>
            <a:off x="8382000" y="3278684"/>
            <a:ext cx="1143000" cy="531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83F0CB-0165-08A7-14ED-4FDFB1655F75}"/>
              </a:ext>
            </a:extLst>
          </p:cNvPr>
          <p:cNvSpPr txBox="1"/>
          <p:nvPr/>
        </p:nvSpPr>
        <p:spPr>
          <a:xfrm>
            <a:off x="9479107" y="3773269"/>
            <a:ext cx="161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or Deviation from the Model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663DCFB-01EA-0D2C-21BA-580FB91F8D7C}"/>
              </a:ext>
            </a:extLst>
          </p:cNvPr>
          <p:cNvSpPr/>
          <p:nvPr/>
        </p:nvSpPr>
        <p:spPr>
          <a:xfrm rot="16200000">
            <a:off x="4782371" y="3258368"/>
            <a:ext cx="2196038" cy="2412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A580C-6956-58E5-CF85-65B69F926D12}"/>
              </a:ext>
            </a:extLst>
          </p:cNvPr>
          <p:cNvSpPr txBox="1"/>
          <p:nvPr/>
        </p:nvSpPr>
        <p:spPr>
          <a:xfrm>
            <a:off x="3842039" y="5596850"/>
            <a:ext cx="450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an Expectation about Y given X</a:t>
            </a:r>
          </a:p>
        </p:txBody>
      </p:sp>
    </p:spTree>
    <p:extLst>
      <p:ext uri="{BB962C8B-B14F-4D97-AF65-F5344CB8AC3E}">
        <p14:creationId xmlns:p14="http://schemas.microsoft.com/office/powerpoint/2010/main" val="244851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Statistical Modeling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Statistical Modeling is the Process of …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b="1" dirty="0">
                <a:solidFill>
                  <a:srgbClr val="660066"/>
                </a:solidFill>
              </a:rPr>
              <a:t>Defining the Function </a:t>
            </a:r>
            <a:r>
              <a:rPr lang="en-US" sz="2800" b="1" i="1" dirty="0">
                <a:solidFill>
                  <a:srgbClr val="660066"/>
                </a:solidFill>
              </a:rPr>
              <a:t>f(X) </a:t>
            </a:r>
            <a:r>
              <a:rPr lang="en-US" sz="2800" dirty="0">
                <a:solidFill>
                  <a:srgbClr val="660066"/>
                </a:solidFill>
              </a:rPr>
              <a:t>and then </a:t>
            </a:r>
            <a:r>
              <a:rPr lang="en-US" sz="2800" b="1" dirty="0">
                <a:solidFill>
                  <a:srgbClr val="660066"/>
                </a:solidFill>
              </a:rPr>
              <a:t>Fitting that Function </a:t>
            </a:r>
            <a:r>
              <a:rPr lang="en-US" sz="2800" b="1" i="1" dirty="0">
                <a:solidFill>
                  <a:srgbClr val="660066"/>
                </a:solidFill>
              </a:rPr>
              <a:t>f(X) </a:t>
            </a:r>
          </a:p>
          <a:p>
            <a:r>
              <a:rPr lang="en-US" sz="2800" dirty="0">
                <a:solidFill>
                  <a:srgbClr val="660066"/>
                </a:solidFill>
              </a:rPr>
              <a:t>to a sample dataset by </a:t>
            </a:r>
            <a:r>
              <a:rPr lang="en-US" sz="2800" b="1" dirty="0">
                <a:solidFill>
                  <a:srgbClr val="660066"/>
                </a:solidFill>
              </a:rPr>
              <a:t>Minimizing the Error</a:t>
            </a:r>
            <a:r>
              <a:rPr lang="en-US" sz="2800" dirty="0">
                <a:solidFill>
                  <a:srgbClr val="660066"/>
                </a:solidFill>
              </a:rPr>
              <a:t> the best we possibly can</a:t>
            </a:r>
          </a:p>
          <a:p>
            <a:pPr algn="ctr"/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Methodology we Use Depends on the Types of Variables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8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Variable Types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21336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69723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3612-8AB2-A3BC-0E01-14984F6FA621}"/>
              </a:ext>
            </a:extLst>
          </p:cNvPr>
          <p:cNvSpPr txBox="1"/>
          <p:nvPr/>
        </p:nvSpPr>
        <p:spPr>
          <a:xfrm>
            <a:off x="8382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Nominal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1CCB9-A102-9EAD-91BF-1C15EC64A163}"/>
              </a:ext>
            </a:extLst>
          </p:cNvPr>
          <p:cNvCxnSpPr>
            <a:cxnSpLocks/>
          </p:cNvCxnSpPr>
          <p:nvPr/>
        </p:nvCxnSpPr>
        <p:spPr>
          <a:xfrm>
            <a:off x="3463636" y="3096700"/>
            <a:ext cx="784514" cy="90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D3E5CA-DB79-E709-CCBE-CB37CA25C445}"/>
              </a:ext>
            </a:extLst>
          </p:cNvPr>
          <p:cNvSpPr txBox="1"/>
          <p:nvPr/>
        </p:nvSpPr>
        <p:spPr>
          <a:xfrm>
            <a:off x="3463636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Ordinal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DBBD-A910-894E-8212-5D8AB4CBE24D}"/>
              </a:ext>
            </a:extLst>
          </p:cNvPr>
          <p:cNvCxnSpPr>
            <a:cxnSpLocks/>
          </p:cNvCxnSpPr>
          <p:nvPr/>
        </p:nvCxnSpPr>
        <p:spPr>
          <a:xfrm flipH="1">
            <a:off x="1905000" y="3053570"/>
            <a:ext cx="778453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8B504-64DF-0799-78F5-0935CF66DDFF}"/>
              </a:ext>
            </a:extLst>
          </p:cNvPr>
          <p:cNvSpPr txBox="1"/>
          <p:nvPr/>
        </p:nvSpPr>
        <p:spPr>
          <a:xfrm>
            <a:off x="58674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82E02-3E49-05C9-4071-EBC5308FD86D}"/>
              </a:ext>
            </a:extLst>
          </p:cNvPr>
          <p:cNvSpPr txBox="1"/>
          <p:nvPr/>
        </p:nvSpPr>
        <p:spPr>
          <a:xfrm>
            <a:off x="86106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C576BA-A317-1886-667C-51A3109B9896}"/>
              </a:ext>
            </a:extLst>
          </p:cNvPr>
          <p:cNvCxnSpPr>
            <a:cxnSpLocks/>
          </p:cNvCxnSpPr>
          <p:nvPr/>
        </p:nvCxnSpPr>
        <p:spPr>
          <a:xfrm flipH="1">
            <a:off x="6856268" y="3060175"/>
            <a:ext cx="689263" cy="100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1F3507-22BC-C77F-747D-AF729C57E35A}"/>
              </a:ext>
            </a:extLst>
          </p:cNvPr>
          <p:cNvCxnSpPr>
            <a:cxnSpLocks/>
          </p:cNvCxnSpPr>
          <p:nvPr/>
        </p:nvCxnSpPr>
        <p:spPr>
          <a:xfrm>
            <a:off x="8575964" y="3053570"/>
            <a:ext cx="693159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468417-64DA-A060-9885-2F7F61F2C60E}"/>
              </a:ext>
            </a:extLst>
          </p:cNvPr>
          <p:cNvSpPr txBox="1"/>
          <p:nvPr/>
        </p:nvSpPr>
        <p:spPr>
          <a:xfrm>
            <a:off x="841663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Theme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BAD34-5806-380C-44F2-99CE85567B90}"/>
              </a:ext>
            </a:extLst>
          </p:cNvPr>
          <p:cNvSpPr txBox="1"/>
          <p:nvPr/>
        </p:nvSpPr>
        <p:spPr>
          <a:xfrm>
            <a:off x="3446318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Ages</a:t>
            </a:r>
          </a:p>
        </p:txBody>
      </p:sp>
    </p:spTree>
    <p:extLst>
      <p:ext uri="{BB962C8B-B14F-4D97-AF65-F5344CB8AC3E}">
        <p14:creationId xmlns:p14="http://schemas.microsoft.com/office/powerpoint/2010/main" val="37141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Preview of Dataset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Can we find all the variable types in this dataset?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BCD0F-55A4-5DC7-3C02-910BA147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" y="2979947"/>
            <a:ext cx="10678440" cy="238694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44018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 of Variable Types Using LEGO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21336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69723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3612-8AB2-A3BC-0E01-14984F6FA621}"/>
              </a:ext>
            </a:extLst>
          </p:cNvPr>
          <p:cNvSpPr txBox="1"/>
          <p:nvPr/>
        </p:nvSpPr>
        <p:spPr>
          <a:xfrm>
            <a:off x="8382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Nominal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1CCB9-A102-9EAD-91BF-1C15EC64A163}"/>
              </a:ext>
            </a:extLst>
          </p:cNvPr>
          <p:cNvCxnSpPr>
            <a:cxnSpLocks/>
          </p:cNvCxnSpPr>
          <p:nvPr/>
        </p:nvCxnSpPr>
        <p:spPr>
          <a:xfrm>
            <a:off x="3463636" y="3096700"/>
            <a:ext cx="784514" cy="90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D3E5CA-DB79-E709-CCBE-CB37CA25C445}"/>
              </a:ext>
            </a:extLst>
          </p:cNvPr>
          <p:cNvSpPr txBox="1"/>
          <p:nvPr/>
        </p:nvSpPr>
        <p:spPr>
          <a:xfrm>
            <a:off x="3463636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Ordinal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DBBD-A910-894E-8212-5D8AB4CBE24D}"/>
              </a:ext>
            </a:extLst>
          </p:cNvPr>
          <p:cNvCxnSpPr>
            <a:cxnSpLocks/>
          </p:cNvCxnSpPr>
          <p:nvPr/>
        </p:nvCxnSpPr>
        <p:spPr>
          <a:xfrm flipH="1">
            <a:off x="1905000" y="3053570"/>
            <a:ext cx="778453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8B504-64DF-0799-78F5-0935CF66DDFF}"/>
              </a:ext>
            </a:extLst>
          </p:cNvPr>
          <p:cNvSpPr txBox="1"/>
          <p:nvPr/>
        </p:nvSpPr>
        <p:spPr>
          <a:xfrm>
            <a:off x="58674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82E02-3E49-05C9-4071-EBC5308FD86D}"/>
              </a:ext>
            </a:extLst>
          </p:cNvPr>
          <p:cNvSpPr txBox="1"/>
          <p:nvPr/>
        </p:nvSpPr>
        <p:spPr>
          <a:xfrm>
            <a:off x="86106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C576BA-A317-1886-667C-51A3109B9896}"/>
              </a:ext>
            </a:extLst>
          </p:cNvPr>
          <p:cNvCxnSpPr>
            <a:cxnSpLocks/>
          </p:cNvCxnSpPr>
          <p:nvPr/>
        </p:nvCxnSpPr>
        <p:spPr>
          <a:xfrm flipH="1">
            <a:off x="6856268" y="3060175"/>
            <a:ext cx="689263" cy="100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1F3507-22BC-C77F-747D-AF729C57E35A}"/>
              </a:ext>
            </a:extLst>
          </p:cNvPr>
          <p:cNvCxnSpPr>
            <a:cxnSpLocks/>
          </p:cNvCxnSpPr>
          <p:nvPr/>
        </p:nvCxnSpPr>
        <p:spPr>
          <a:xfrm>
            <a:off x="8575964" y="3053570"/>
            <a:ext cx="693159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468417-64DA-A060-9885-2F7F61F2C60E}"/>
              </a:ext>
            </a:extLst>
          </p:cNvPr>
          <p:cNvSpPr txBox="1"/>
          <p:nvPr/>
        </p:nvSpPr>
        <p:spPr>
          <a:xfrm>
            <a:off x="839932" y="4429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Theme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BAD34-5806-380C-44F2-99CE85567B90}"/>
              </a:ext>
            </a:extLst>
          </p:cNvPr>
          <p:cNvSpPr txBox="1"/>
          <p:nvPr/>
        </p:nvSpPr>
        <p:spPr>
          <a:xfrm>
            <a:off x="3446318" y="44317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2DB04-9229-DFC8-2A32-6C54633B9DC4}"/>
              </a:ext>
            </a:extLst>
          </p:cNvPr>
          <p:cNvSpPr txBox="1"/>
          <p:nvPr/>
        </p:nvSpPr>
        <p:spPr>
          <a:xfrm>
            <a:off x="5850082" y="443672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Price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57EBF-1FA3-F039-78B2-77ADBB36B394}"/>
              </a:ext>
            </a:extLst>
          </p:cNvPr>
          <p:cNvSpPr txBox="1"/>
          <p:nvPr/>
        </p:nvSpPr>
        <p:spPr>
          <a:xfrm>
            <a:off x="8610600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Pieces</a:t>
            </a:r>
          </a:p>
        </p:txBody>
      </p:sp>
    </p:spTree>
    <p:extLst>
      <p:ext uri="{BB962C8B-B14F-4D97-AF65-F5344CB8AC3E}">
        <p14:creationId xmlns:p14="http://schemas.microsoft.com/office/powerpoint/2010/main" val="289743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Families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i="1" dirty="0">
                <a:solidFill>
                  <a:srgbClr val="660066"/>
                </a:solidFill>
              </a:rPr>
              <a:t>Complicated by </a:t>
            </a:r>
            <a:r>
              <a:rPr lang="en-US" sz="2800" b="1" i="1" dirty="0">
                <a:solidFill>
                  <a:srgbClr val="660066"/>
                </a:solidFill>
              </a:rPr>
              <a:t>multiple</a:t>
            </a:r>
            <a:r>
              <a:rPr lang="en-US" sz="2800" i="1" dirty="0">
                <a:solidFill>
                  <a:srgbClr val="660066"/>
                </a:solidFill>
              </a:rPr>
              <a:t> predictor variables and/or response variables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1194089" y="313133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1214871" y="427606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21AEA-A95F-78B8-F95E-838A7F2D5533}"/>
              </a:ext>
            </a:extLst>
          </p:cNvPr>
          <p:cNvSpPr txBox="1"/>
          <p:nvPr/>
        </p:nvSpPr>
        <p:spPr>
          <a:xfrm>
            <a:off x="762000" y="2381193"/>
            <a:ext cx="30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0D77A-804A-8830-AB4E-45BC6CDB4443}"/>
              </a:ext>
            </a:extLst>
          </p:cNvPr>
          <p:cNvSpPr txBox="1"/>
          <p:nvPr/>
        </p:nvSpPr>
        <p:spPr>
          <a:xfrm>
            <a:off x="6553200" y="2379404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Predictor 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AAB9C5-5F78-2C31-6321-A2FBB6F2C237}"/>
              </a:ext>
            </a:extLst>
          </p:cNvPr>
          <p:cNvSpPr txBox="1"/>
          <p:nvPr/>
        </p:nvSpPr>
        <p:spPr>
          <a:xfrm>
            <a:off x="7200900" y="30967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36DA5-B06B-FE75-48B4-99A7758DC4BD}"/>
              </a:ext>
            </a:extLst>
          </p:cNvPr>
          <p:cNvSpPr txBox="1"/>
          <p:nvPr/>
        </p:nvSpPr>
        <p:spPr>
          <a:xfrm>
            <a:off x="7230776" y="427606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98BF8B-858B-EDBC-2AD2-FFE678C813AE}"/>
              </a:ext>
            </a:extLst>
          </p:cNvPr>
          <p:cNvCxnSpPr>
            <a:cxnSpLocks/>
          </p:cNvCxnSpPr>
          <p:nvPr/>
        </p:nvCxnSpPr>
        <p:spPr>
          <a:xfrm>
            <a:off x="3119868" y="3384460"/>
            <a:ext cx="4081032" cy="0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1A4EAB-2E79-4BA2-E7B5-E4889776DD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108286" y="3392946"/>
            <a:ext cx="4122490" cy="1144729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2EF16E-2DE6-6286-769B-935B2776053E}"/>
              </a:ext>
            </a:extLst>
          </p:cNvPr>
          <p:cNvCxnSpPr>
            <a:cxnSpLocks/>
          </p:cNvCxnSpPr>
          <p:nvPr/>
        </p:nvCxnSpPr>
        <p:spPr>
          <a:xfrm flipV="1">
            <a:off x="3150178" y="3488049"/>
            <a:ext cx="4050722" cy="1054393"/>
          </a:xfrm>
          <a:prstGeom prst="straightConnector1">
            <a:avLst/>
          </a:prstGeom>
          <a:ln w="38100">
            <a:solidFill>
              <a:srgbClr val="FFC4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8DCA1E-3034-92DE-5D50-DBCCAAAB02BC}"/>
              </a:ext>
            </a:extLst>
          </p:cNvPr>
          <p:cNvCxnSpPr>
            <a:cxnSpLocks/>
          </p:cNvCxnSpPr>
          <p:nvPr/>
        </p:nvCxnSpPr>
        <p:spPr>
          <a:xfrm>
            <a:off x="3166199" y="4551822"/>
            <a:ext cx="3996601" cy="80956"/>
          </a:xfrm>
          <a:prstGeom prst="straightConnector1">
            <a:avLst/>
          </a:prstGeom>
          <a:ln w="38100">
            <a:solidFill>
              <a:srgbClr val="FFC4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4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Technology We Will Use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R</a:t>
            </a:r>
            <a:r>
              <a:rPr lang="en-US" sz="2800" dirty="0">
                <a:solidFill>
                  <a:srgbClr val="660066"/>
                </a:solidFill>
              </a:rPr>
              <a:t> = a free, widely used, open source, language and environment for statistical computing and graphics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RStudio = </a:t>
            </a:r>
            <a:r>
              <a:rPr lang="en-US" sz="2800" dirty="0">
                <a:solidFill>
                  <a:srgbClr val="660066"/>
                </a:solidFill>
              </a:rPr>
              <a:t>an interface for </a:t>
            </a:r>
            <a:r>
              <a:rPr lang="en-US" sz="2800" i="1" dirty="0">
                <a:solidFill>
                  <a:srgbClr val="660066"/>
                </a:solidFill>
              </a:rPr>
              <a:t>R</a:t>
            </a:r>
            <a:r>
              <a:rPr lang="en-US" sz="2800" dirty="0">
                <a:solidFill>
                  <a:srgbClr val="660066"/>
                </a:solidFill>
              </a:rPr>
              <a:t> (Integrated Development Environment)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660066"/>
                </a:solidFill>
              </a:rPr>
              <a:t>RMarkdown</a:t>
            </a:r>
            <a:r>
              <a:rPr lang="en-US" sz="2800" dirty="0">
                <a:solidFill>
                  <a:srgbClr val="660066"/>
                </a:solidFill>
              </a:rPr>
              <a:t> = a tool in R for creating documents that combine R code with text</a:t>
            </a:r>
            <a:endParaRPr lang="en-US" sz="2800" i="1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CF8AC-87DF-7FA9-314F-52FBF8BED237}"/>
              </a:ext>
            </a:extLst>
          </p:cNvPr>
          <p:cNvSpPr txBox="1"/>
          <p:nvPr/>
        </p:nvSpPr>
        <p:spPr>
          <a:xfrm>
            <a:off x="495300" y="5830990"/>
            <a:ext cx="11201400" cy="5788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60066"/>
                </a:solidFill>
              </a:rPr>
              <a:t>Download R and RStudio 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3534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Quick Look at R Studio</a:t>
            </a:r>
            <a:endParaRPr lang="en-US" sz="4800" dirty="0">
              <a:solidFill>
                <a:srgbClr val="2D3A3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88FD6-E515-54E1-7613-14E228EB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76400"/>
            <a:ext cx="7924800" cy="4893801"/>
          </a:xfrm>
          <a:prstGeom prst="rect">
            <a:avLst/>
          </a:prstGeom>
          <a:ln w="28575">
            <a:solidFill>
              <a:srgbClr val="FFC416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39D7F-7000-847C-346F-D393E6BABCA3}"/>
              </a:ext>
            </a:extLst>
          </p:cNvPr>
          <p:cNvSpPr txBox="1"/>
          <p:nvPr/>
        </p:nvSpPr>
        <p:spPr>
          <a:xfrm>
            <a:off x="2209800" y="3541931"/>
            <a:ext cx="3886200" cy="369332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Editor: write/view code,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74EA7-35F6-0958-04BC-368720845826}"/>
              </a:ext>
            </a:extLst>
          </p:cNvPr>
          <p:cNvSpPr txBox="1"/>
          <p:nvPr/>
        </p:nvSpPr>
        <p:spPr>
          <a:xfrm>
            <a:off x="6331527" y="2895600"/>
            <a:ext cx="3400697" cy="830997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Environment: lists active variables, functions,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D4823-1317-513B-C460-A56051F1F433}"/>
              </a:ext>
            </a:extLst>
          </p:cNvPr>
          <p:cNvSpPr txBox="1"/>
          <p:nvPr/>
        </p:nvSpPr>
        <p:spPr>
          <a:xfrm>
            <a:off x="6660275" y="4724400"/>
            <a:ext cx="2743199" cy="1569660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Access files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plots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Control packages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help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C97E-8D33-4CF2-4F36-06032C8E8790}"/>
              </a:ext>
            </a:extLst>
          </p:cNvPr>
          <p:cNvSpPr txBox="1"/>
          <p:nvPr/>
        </p:nvSpPr>
        <p:spPr>
          <a:xfrm>
            <a:off x="2223655" y="5427113"/>
            <a:ext cx="3657600" cy="830997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Console: Enter commands, view output,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954967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Learning Objectives for 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Install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Load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Read CSV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Create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Columns and Rows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Subset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660066"/>
                </a:solidFill>
              </a:rPr>
              <a:t>Basic </a:t>
            </a:r>
            <a:r>
              <a:rPr lang="en-US" sz="2800" dirty="0">
                <a:solidFill>
                  <a:srgbClr val="660066"/>
                </a:solidFill>
              </a:rPr>
              <a:t>Statistical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378821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Four Steps of Statistical Modeling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46079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Choose a form for the model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Fit that model to the data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Assess how well the model fits the data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Diagnostic Plots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Look for Patterns in the Residuals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Check Assumptions (Randomness, Independence, Normality)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Use the model to answer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Supplement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on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Open the </a:t>
            </a:r>
            <a:r>
              <a:rPr lang="en-US" sz="2800" dirty="0" err="1">
                <a:solidFill>
                  <a:srgbClr val="660066"/>
                </a:solidFill>
              </a:rPr>
              <a:t>Template.rmd</a:t>
            </a:r>
            <a:r>
              <a:rPr lang="en-US" sz="2800" dirty="0">
                <a:solidFill>
                  <a:srgbClr val="660066"/>
                </a:solidFill>
              </a:rPr>
              <a:t> File from the Unzipped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Install Mosaic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Run First Two Code Chunks and View Dataset</a:t>
            </a: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5788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Variable of Interest: </a:t>
            </a:r>
            <a:r>
              <a:rPr lang="en-US" sz="2800" i="1" dirty="0" err="1">
                <a:solidFill>
                  <a:srgbClr val="660066"/>
                </a:solidFill>
              </a:rPr>
              <a:t>Amazon_Price</a:t>
            </a:r>
            <a:endParaRPr lang="en-US" sz="2800" i="1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95300" y="2717371"/>
            <a:ext cx="11201400" cy="200906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Question of Interest: 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i="1" dirty="0">
                <a:solidFill>
                  <a:srgbClr val="660066"/>
                </a:solidFill>
              </a:rPr>
              <a:t>How well can we predict the price of a LEGO set on Amazon without knowing any other information?</a:t>
            </a:r>
          </a:p>
        </p:txBody>
      </p:sp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Form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/>
              <p:nvPr/>
            </p:nvSpPr>
            <p:spPr>
              <a:xfrm>
                <a:off x="481445" y="1838337"/>
                <a:ext cx="11201400" cy="492645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0066"/>
                    </a:solidFill>
                  </a:rPr>
                  <a:t>Constant Model: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The constant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 </a:t>
                </a:r>
                <a:r>
                  <a:rPr lang="en-US" sz="2800" dirty="0">
                    <a:solidFill>
                      <a:srgbClr val="660066"/>
                    </a:solidFill>
                  </a:rPr>
                  <a:t>is called a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parameter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We use data to replace the unknown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 </a:t>
                </a:r>
                <a:r>
                  <a:rPr lang="en-US" sz="2800" dirty="0">
                    <a:solidFill>
                      <a:srgbClr val="660066"/>
                    </a:solidFill>
                  </a:rPr>
                  <a:t>with a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sample estimate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endParaRPr lang="en-US" sz="2800" b="1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5" y="1838337"/>
                <a:ext cx="11201400" cy="49264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2DFBCB-3C0D-D4A7-809D-79F69F19F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886677"/>
              </p:ext>
            </p:extLst>
          </p:nvPr>
        </p:nvGraphicFramePr>
        <p:xfrm>
          <a:off x="4229893" y="2311930"/>
          <a:ext cx="37322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177480" progId="Equation.3">
                  <p:embed/>
                </p:oleObj>
              </mc:Choice>
              <mc:Fallback>
                <p:oleObj name="Equation" r:id="rId4" imgW="583920" imgH="17748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893" y="2311930"/>
                        <a:ext cx="3732213" cy="1084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8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Fitting the Model to Data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/>
              <p:nvPr/>
            </p:nvSpPr>
            <p:spPr>
              <a:xfrm>
                <a:off x="481445" y="1838337"/>
                <a:ext cx="11201400" cy="486324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0066"/>
                    </a:solidFill>
                  </a:rPr>
                  <a:t>For the constant model, if we want to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estimate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Y, then 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The predicted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y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is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Good choices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400" dirty="0">
                    <a:solidFill>
                      <a:srgbClr val="660066"/>
                    </a:solidFill>
                  </a:rPr>
                  <a:t>	Sample Mean: 	</a:t>
                </a:r>
                <a:r>
                  <a:rPr lang="en-US" sz="2400" b="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660066"/>
                  </a:solidFill>
                </a:endParaRPr>
              </a:p>
              <a:p>
                <a:r>
                  <a:rPr lang="en-US" sz="2400" dirty="0">
                    <a:solidFill>
                      <a:srgbClr val="660066"/>
                    </a:solidFill>
                  </a:rPr>
                  <a:t>	Sample Median: 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b="0" dirty="0">
                  <a:solidFill>
                    <a:srgbClr val="660066"/>
                  </a:solidFill>
                </a:endParaRPr>
              </a:p>
              <a:p>
                <a:endParaRPr lang="en-US" sz="24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5" y="1838337"/>
                <a:ext cx="11201400" cy="486324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3EEF4-BD0C-2A78-BF15-DE63A190968E}"/>
                  </a:ext>
                </a:extLst>
              </p:cNvPr>
              <p:cNvSpPr txBox="1"/>
              <p:nvPr/>
            </p:nvSpPr>
            <p:spPr>
              <a:xfrm>
                <a:off x="4419600" y="2512167"/>
                <a:ext cx="316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3EEF4-BD0C-2A78-BF15-DE63A190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512167"/>
                <a:ext cx="31623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0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Assess Fit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81445" y="183833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Question: Is the model good and which estimator is better?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Calculate residuals for each observation in data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Each observation has a residual so how do we summarize the </a:t>
            </a:r>
            <a:r>
              <a:rPr lang="en-US" sz="2800" u="sng" dirty="0">
                <a:solidFill>
                  <a:srgbClr val="660066"/>
                </a:solidFill>
              </a:rPr>
              <a:t>overall</a:t>
            </a:r>
            <a:r>
              <a:rPr lang="en-US" sz="2800" dirty="0">
                <a:solidFill>
                  <a:srgbClr val="660066"/>
                </a:solidFill>
              </a:rPr>
              <a:t> fit?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F77F1-95D1-3735-95B7-AD58B124B704}"/>
                  </a:ext>
                </a:extLst>
              </p:cNvPr>
              <p:cNvSpPr txBox="1"/>
              <p:nvPr/>
            </p:nvSpPr>
            <p:spPr>
              <a:xfrm>
                <a:off x="1433945" y="353024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F77F1-95D1-3735-95B7-AD58B124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45" y="353024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Assess Fit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81445" y="183833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Criteria for Assessing Fit (Loss Functions)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Residuals: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Squared Residuals: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Absolute Residuals: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E417C-B9A9-7B77-A4C8-F76434288BD6}"/>
                  </a:ext>
                </a:extLst>
              </p:cNvPr>
              <p:cNvSpPr txBox="1"/>
              <p:nvPr/>
            </p:nvSpPr>
            <p:spPr>
              <a:xfrm>
                <a:off x="2526723" y="279372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E417C-B9A9-7B77-A4C8-F76434288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723" y="279372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F1884-8493-DBA2-290B-444DACEEEACF}"/>
                  </a:ext>
                </a:extLst>
              </p:cNvPr>
              <p:cNvSpPr txBox="1"/>
              <p:nvPr/>
            </p:nvSpPr>
            <p:spPr>
              <a:xfrm>
                <a:off x="2667000" y="3557956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F1884-8493-DBA2-290B-444DACEEE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57956"/>
                <a:ext cx="92964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AEE3A-EC07-2E46-A124-9A31568D2F8B}"/>
                  </a:ext>
                </a:extLst>
              </p:cNvPr>
              <p:cNvSpPr txBox="1"/>
              <p:nvPr/>
            </p:nvSpPr>
            <p:spPr>
              <a:xfrm>
                <a:off x="2507673" y="4356648"/>
                <a:ext cx="9296400" cy="1230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b="0" dirty="0"/>
              </a:p>
              <a:p>
                <a:pPr/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AEE3A-EC07-2E46-A124-9A31568D2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73" y="4356648"/>
                <a:ext cx="9296400" cy="1230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9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5788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4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586</Words>
  <Application>Microsoft Office PowerPoint</Application>
  <PresentationFormat>Widescreen</PresentationFormat>
  <Paragraphs>178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Adobe Devanagari</vt:lpstr>
      <vt:lpstr>Arial</vt:lpstr>
      <vt:lpstr>Calibri</vt:lpstr>
      <vt:lpstr>Calibri Light</vt:lpstr>
      <vt:lpstr>Cambria Math</vt:lpstr>
      <vt:lpstr>Office Theme</vt:lpstr>
      <vt:lpstr>Equation</vt:lpstr>
      <vt:lpstr>Four Step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2023-08-22T17:33:56Z</dcterms:modified>
</cp:coreProperties>
</file>