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6" r:id="rId3"/>
    <p:sldId id="456" r:id="rId4"/>
    <p:sldId id="445" r:id="rId5"/>
    <p:sldId id="457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6" r:id="rId14"/>
    <p:sldId id="467" r:id="rId15"/>
    <p:sldId id="417" r:id="rId16"/>
    <p:sldId id="462" r:id="rId17"/>
    <p:sldId id="358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00"/>
    <a:srgbClr val="FFC416"/>
    <a:srgbClr val="2D3A37"/>
    <a:srgbClr val="FFFFFF"/>
    <a:srgbClr val="5BBABE"/>
    <a:srgbClr val="3EAB3F"/>
    <a:srgbClr val="FFFF66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19" autoAdjust="0"/>
  </p:normalViewPr>
  <p:slideViewPr>
    <p:cSldViewPr>
      <p:cViewPr>
        <p:scale>
          <a:sx n="92" d="100"/>
          <a:sy n="92" d="100"/>
        </p:scale>
        <p:origin x="620" y="-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6.3 – 6.5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7.3-7.6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6. 38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7. 34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00364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Interaction Effect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Occurs When a Significant Difference is Present at a Specific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Combination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of Factors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Readability of Colored Text on Colored Background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Yellow Text Hurts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Black Background Hurts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Yellow Text on Black Background Helps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0036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20FD2-A2FC-3F96-6FCB-95A680ACB7F7}"/>
                  </a:ext>
                </a:extLst>
              </p:cNvPr>
              <p:cNvSpPr txBox="1"/>
              <p:nvPr/>
            </p:nvSpPr>
            <p:spPr>
              <a:xfrm>
                <a:off x="2783658" y="3239427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20FD2-A2FC-3F96-6FCB-95A680AC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3239427"/>
                <a:ext cx="6094428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1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Book: </a:t>
            </a:r>
            <a:r>
              <a:rPr lang="en-US" sz="2800" b="1" i="1" dirty="0">
                <a:solidFill>
                  <a:srgbClr val="660066"/>
                </a:solidFill>
              </a:rPr>
              <a:t>Interaction </a:t>
            </a:r>
            <a:r>
              <a:rPr lang="en-US" sz="2800" i="1" dirty="0">
                <a:solidFill>
                  <a:srgbClr val="660066"/>
                </a:solidFill>
              </a:rPr>
              <a:t>is a </a:t>
            </a:r>
            <a:r>
              <a:rPr lang="en-US" sz="2800" b="1" i="1" dirty="0">
                <a:solidFill>
                  <a:srgbClr val="660066"/>
                </a:solidFill>
              </a:rPr>
              <a:t>difference </a:t>
            </a:r>
            <a:r>
              <a:rPr lang="en-US" sz="2800" i="1" dirty="0">
                <a:solidFill>
                  <a:srgbClr val="660066"/>
                </a:solidFill>
              </a:rPr>
              <a:t>of </a:t>
            </a:r>
            <a:r>
              <a:rPr lang="en-US" sz="2800" b="1" i="1" dirty="0">
                <a:solidFill>
                  <a:srgbClr val="660066"/>
                </a:solidFill>
              </a:rPr>
              <a:t>differences.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39E00-EE53-0288-B52F-0E55DCA0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0060"/>
              </p:ext>
            </p:extLst>
          </p:nvPr>
        </p:nvGraphicFramePr>
        <p:xfrm>
          <a:off x="1783945" y="3429000"/>
          <a:ext cx="80645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601572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16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036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940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747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White Background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Black Background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0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Text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</a:rPr>
                        <a:t>70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-60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 Text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highlight>
                            <a:srgbClr val="000000"/>
                          </a:highlight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695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CB9308-D813-E39F-085C-EB33E25DBCCE}"/>
              </a:ext>
            </a:extLst>
          </p:cNvPr>
          <p:cNvSpPr txBox="1"/>
          <p:nvPr/>
        </p:nvSpPr>
        <p:spPr>
          <a:xfrm>
            <a:off x="4749395" y="49952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Differences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FAEB7-7309-5F5A-60F6-812088275424}"/>
              </a:ext>
            </a:extLst>
          </p:cNvPr>
          <p:cNvSpPr txBox="1"/>
          <p:nvPr/>
        </p:nvSpPr>
        <p:spPr>
          <a:xfrm>
            <a:off x="9871143" y="3847514"/>
            <a:ext cx="16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Differences</a:t>
            </a:r>
          </a:p>
        </p:txBody>
      </p:sp>
    </p:spTree>
    <p:extLst>
      <p:ext uri="{BB962C8B-B14F-4D97-AF65-F5344CB8AC3E}">
        <p14:creationId xmlns:p14="http://schemas.microsoft.com/office/powerpoint/2010/main" val="219852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14616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Estimation of Interaction Requires Multiple Observations Per Combo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Balanced: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(Constant for all cells)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Randomized Complete Block Design: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Factorial Design: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Interaction Plot to Inspect Presence of an Interaction Effect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Means of Each Cell Versus One of the Factors With Different Lines for the Other Factor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Called Cell Means Plot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1461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0DC8F-C9FC-0B8E-75CC-ECF516E7A974}"/>
                  </a:ext>
                </a:extLst>
              </p:cNvPr>
              <p:cNvSpPr txBox="1"/>
              <p:nvPr/>
            </p:nvSpPr>
            <p:spPr>
              <a:xfrm>
                <a:off x="2819400" y="2682205"/>
                <a:ext cx="6665142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0DC8F-C9FC-0B8E-75CC-ECF516E7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682205"/>
                <a:ext cx="6665142" cy="5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50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3FBBF5-DE23-1DD3-4428-AC67512961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45714"/>
                  </p:ext>
                </p:extLst>
              </p:nvPr>
            </p:nvGraphicFramePr>
            <p:xfrm>
              <a:off x="1219200" y="2743200"/>
              <a:ext cx="10210798" cy="3738257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4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621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796344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*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914006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i="1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-1)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 smtClean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i="1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3FBBF5-DE23-1DD3-4428-AC67512961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45714"/>
                  </p:ext>
                </p:extLst>
              </p:nvPr>
            </p:nvGraphicFramePr>
            <p:xfrm>
              <a:off x="1219200" y="2743200"/>
              <a:ext cx="10210798" cy="3738257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4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621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796344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126667" r="-433455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126667" r="-429778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126667" r="-114889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126667" r="-138249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126667" r="-1695" b="-36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226667" r="-433455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226667" r="-429778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226667" r="-114889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226667" r="-138249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226667" r="-1695" b="-26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*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329808" r="-433455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329808" r="-429778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329808" r="-114889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329808" r="-138249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329808" r="-1695" b="-1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914006"/>
                      </a:ext>
                    </a:extLst>
                  </a:tr>
                  <a:tr h="59881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451515" r="-433455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451515" r="-429778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451515" r="-114889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769014" r="-433455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769014" r="-429778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588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255758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New Hypothesis Test for Interaction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𝐼𝐽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Similar to the Addition of Interaction Effect in Linear Regression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25575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71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Glue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Organized in Grid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A: Thickness (</a:t>
            </a:r>
            <a:r>
              <a:rPr lang="en-US" sz="2800" i="1" dirty="0">
                <a:solidFill>
                  <a:srgbClr val="660066"/>
                </a:solidFill>
              </a:rPr>
              <a:t>thin, moderate, heavy) </a:t>
            </a: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B: Glue Type (</a:t>
            </a:r>
            <a:r>
              <a:rPr lang="en-US" sz="2800" i="1" dirty="0">
                <a:solidFill>
                  <a:srgbClr val="660066"/>
                </a:solidFill>
              </a:rPr>
              <a:t>plastic, wood)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Y: Force Required to Separate (in Newtons)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5243864-B885-2CB7-CB3B-B50D2D0B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02544"/>
              </p:ext>
            </p:extLst>
          </p:nvPr>
        </p:nvGraphicFramePr>
        <p:xfrm>
          <a:off x="1752600" y="4208890"/>
          <a:ext cx="4151628" cy="2335292"/>
        </p:xfrm>
        <a:graphic>
          <a:graphicData uri="http://schemas.openxmlformats.org/drawingml/2006/table">
            <a:tbl>
              <a:tblPr/>
              <a:tblGrid>
                <a:gridCol w="138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52   64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72   60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67   55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78   68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86   72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43   51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F713B0-232A-A6F3-B887-748195FE38BC}"/>
                  </a:ext>
                </a:extLst>
              </p:cNvPr>
              <p:cNvSpPr txBox="1"/>
              <p:nvPr/>
            </p:nvSpPr>
            <p:spPr>
              <a:xfrm>
                <a:off x="6382210" y="4432518"/>
                <a:ext cx="453311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F713B0-232A-A6F3-B887-748195FE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0" y="4432518"/>
                <a:ext cx="4533114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446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Inspect Interaction Plot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Two-Way ANOVA Model Without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Two-Way ANOVA Model With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the Models and Inspect CI’s for Interaction Effects</a:t>
            </a:r>
          </a:p>
        </p:txBody>
      </p:sp>
    </p:spTree>
    <p:extLst>
      <p:ext uri="{BB962C8B-B14F-4D97-AF65-F5344CB8AC3E}">
        <p14:creationId xmlns:p14="http://schemas.microsoft.com/office/powerpoint/2010/main" val="417646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Using One-Way ANOVA: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Significant Differences Between Exams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Significant Differences Between Students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</a:t>
            </a:r>
            <a:r>
              <a:rPr lang="en-US" sz="2800" b="1" i="1" dirty="0">
                <a:solidFill>
                  <a:srgbClr val="660066"/>
                </a:solidFill>
              </a:rPr>
              <a:t>both</a:t>
            </a:r>
            <a:r>
              <a:rPr lang="en-US" sz="2800" i="1" dirty="0">
                <a:solidFill>
                  <a:srgbClr val="660066"/>
                </a:solidFill>
              </a:rPr>
              <a:t> factors to explain variability in scores?</a:t>
            </a: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4E9309-4DD8-E692-C935-2DEAB6BE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67000"/>
            <a:ext cx="5295900" cy="1323439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#1: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#2: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#3: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#4: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D05C27-A1B0-E6A3-C2C2-2AC3CDE0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5059"/>
            <a:ext cx="384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62   94   68   86   50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87   95   93   97   63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74   86   82   70   28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77   89   73   79   47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DA57596-AB86-D76D-5C3D-9B83FC68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65920"/>
            <a:ext cx="3695700" cy="400110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</a:rPr>
              <a:t>Barb   Betsy    Bill      Bob     Bud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EA1CED8-E55F-4E9A-4DF9-1FE5BD98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510" y="2147010"/>
            <a:ext cx="1414326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rgbClr val="660066"/>
                </a:solidFill>
              </a:rPr>
              <a:t>Mean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72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87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68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73</a:t>
            </a:r>
          </a:p>
          <a:p>
            <a:pPr algn="ctr">
              <a:spcBef>
                <a:spcPts val="18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75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FEF0F7C-88AF-FEB5-AFA9-6B01166C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44" y="4001251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660066"/>
                </a:solidFill>
              </a:rPr>
              <a:t>Mean      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75   91   79   83   47</a:t>
            </a:r>
          </a:p>
        </p:txBody>
      </p:sp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Simple Block Design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84909" y="1999655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Simple Block Design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has two factors with exactly one observation in each combination of factors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Examine Effect of Different Treatments at Different Severities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 A (Treatments) has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I</a:t>
                </a:r>
                <a:r>
                  <a:rPr lang="en-US" sz="2800" dirty="0">
                    <a:solidFill>
                      <a:srgbClr val="660066"/>
                    </a:solidFill>
                  </a:rPr>
                  <a:t> Levels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 B (Severity) has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J</a:t>
                </a:r>
                <a:r>
                  <a:rPr lang="en-US" sz="2800" dirty="0">
                    <a:solidFill>
                      <a:srgbClr val="660066"/>
                    </a:solidFill>
                  </a:rPr>
                  <a:t> Levels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Size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 a Simple Block Design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What is the problem of this design?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1999655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Means Version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Effects Version (Additive)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CD043-74B0-524A-B34F-237C447926CA}"/>
                  </a:ext>
                </a:extLst>
              </p:cNvPr>
              <p:cNvSpPr txBox="1"/>
              <p:nvPr/>
            </p:nvSpPr>
            <p:spPr>
              <a:xfrm>
                <a:off x="708778" y="2871090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CD043-74B0-524A-B34F-237C4479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8" y="2871090"/>
                <a:ext cx="609442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/>
              <p:nvPr/>
            </p:nvSpPr>
            <p:spPr>
              <a:xfrm>
                <a:off x="7125486" y="2246316"/>
                <a:ext cx="45331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Treatment: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Block: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6" y="2246316"/>
                <a:ext cx="4533114" cy="954107"/>
              </a:xfrm>
              <a:prstGeom prst="rect">
                <a:avLst/>
              </a:prstGeom>
              <a:blipFill>
                <a:blip r:embed="rId4"/>
                <a:stretch>
                  <a:fillRect l="-282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/>
              <p:nvPr/>
            </p:nvSpPr>
            <p:spPr>
              <a:xfrm>
                <a:off x="1295400" y="4934562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934562"/>
                <a:ext cx="6094428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B3107-48B3-C106-8C5C-D1AC7316DA93}"/>
              </a:ext>
            </a:extLst>
          </p:cNvPr>
          <p:cNvCxnSpPr>
            <a:cxnSpLocks/>
          </p:cNvCxnSpPr>
          <p:nvPr/>
        </p:nvCxnSpPr>
        <p:spPr>
          <a:xfrm>
            <a:off x="3736353" y="3387597"/>
            <a:ext cx="226047" cy="270003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55753A-7082-B928-655A-BE2F6B2A9826}"/>
              </a:ext>
            </a:extLst>
          </p:cNvPr>
          <p:cNvSpPr txBox="1"/>
          <p:nvPr/>
        </p:nvSpPr>
        <p:spPr>
          <a:xfrm>
            <a:off x="3849376" y="3560058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Mean of </a:t>
            </a:r>
            <a:r>
              <a:rPr lang="en-US" sz="2400" i="1" dirty="0">
                <a:solidFill>
                  <a:srgbClr val="660066"/>
                </a:solidFill>
              </a:rPr>
              <a:t>Y</a:t>
            </a:r>
            <a:r>
              <a:rPr lang="en-US" sz="2400" dirty="0">
                <a:solidFill>
                  <a:srgbClr val="660066"/>
                </a:solidFill>
              </a:rPr>
              <a:t> for Treatment </a:t>
            </a:r>
            <a:r>
              <a:rPr lang="en-US" sz="2400" i="1" dirty="0" err="1">
                <a:solidFill>
                  <a:srgbClr val="660066"/>
                </a:solidFill>
              </a:rPr>
              <a:t>i</a:t>
            </a:r>
            <a:r>
              <a:rPr lang="en-US" sz="2400" dirty="0">
                <a:solidFill>
                  <a:srgbClr val="660066"/>
                </a:solidFill>
              </a:rPr>
              <a:t> and Block </a:t>
            </a:r>
            <a:r>
              <a:rPr lang="en-US" sz="2400" i="1" dirty="0">
                <a:solidFill>
                  <a:srgbClr val="660066"/>
                </a:solidFill>
              </a:rPr>
              <a:t>j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909B1-523C-A945-F0D9-21B7675230D2}"/>
              </a:ext>
            </a:extLst>
          </p:cNvPr>
          <p:cNvSpPr txBox="1"/>
          <p:nvPr/>
        </p:nvSpPr>
        <p:spPr>
          <a:xfrm>
            <a:off x="2411690" y="5580321"/>
            <a:ext cx="96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Grand</a:t>
            </a:r>
            <a:endParaRPr lang="en-US" sz="2400" i="1" dirty="0">
              <a:solidFill>
                <a:srgbClr val="660066"/>
              </a:solidFill>
            </a:endParaRPr>
          </a:p>
          <a:p>
            <a:r>
              <a:rPr lang="en-US" sz="2400" dirty="0">
                <a:solidFill>
                  <a:srgbClr val="660066"/>
                </a:solidFill>
              </a:rPr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DBE63-32FA-003F-B219-171169783DD7}"/>
              </a:ext>
            </a:extLst>
          </p:cNvPr>
          <p:cNvCxnSpPr>
            <a:cxnSpLocks/>
          </p:cNvCxnSpPr>
          <p:nvPr/>
        </p:nvCxnSpPr>
        <p:spPr>
          <a:xfrm flipH="1">
            <a:off x="3124200" y="5373159"/>
            <a:ext cx="374420" cy="270077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AC7678-8F5C-18E9-77AF-B6354D7653F8}"/>
              </a:ext>
            </a:extLst>
          </p:cNvPr>
          <p:cNvSpPr txBox="1"/>
          <p:nvPr/>
        </p:nvSpPr>
        <p:spPr>
          <a:xfrm>
            <a:off x="3048000" y="6337891"/>
            <a:ext cx="28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Effect of Treatment </a:t>
            </a:r>
            <a:r>
              <a:rPr lang="en-US" sz="2400" i="1" dirty="0" err="1">
                <a:solidFill>
                  <a:srgbClr val="660066"/>
                </a:solidFill>
              </a:rPr>
              <a:t>i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D771B-783C-8AF8-BC10-13183F714089}"/>
              </a:ext>
            </a:extLst>
          </p:cNvPr>
          <p:cNvSpPr txBox="1"/>
          <p:nvPr/>
        </p:nvSpPr>
        <p:spPr>
          <a:xfrm>
            <a:off x="8002326" y="4812239"/>
            <a:ext cx="262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Same Assumptions</a:t>
            </a:r>
          </a:p>
          <a:p>
            <a:r>
              <a:rPr lang="en-US" sz="2400" dirty="0">
                <a:solidFill>
                  <a:srgbClr val="660066"/>
                </a:solidFill>
              </a:rPr>
              <a:t>About Error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492706-5669-8FA5-318F-66A103C6A49A}"/>
              </a:ext>
            </a:extLst>
          </p:cNvPr>
          <p:cNvCxnSpPr>
            <a:cxnSpLocks/>
          </p:cNvCxnSpPr>
          <p:nvPr/>
        </p:nvCxnSpPr>
        <p:spPr>
          <a:xfrm>
            <a:off x="4279229" y="5394549"/>
            <a:ext cx="0" cy="943342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F6507-C332-5473-4931-36B806814194}"/>
              </a:ext>
            </a:extLst>
          </p:cNvPr>
          <p:cNvCxnSpPr>
            <a:cxnSpLocks/>
          </p:cNvCxnSpPr>
          <p:nvPr/>
        </p:nvCxnSpPr>
        <p:spPr>
          <a:xfrm>
            <a:off x="5232170" y="5393859"/>
            <a:ext cx="559030" cy="39734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1120E-314F-4C09-FCC3-EA3B64511064}"/>
              </a:ext>
            </a:extLst>
          </p:cNvPr>
          <p:cNvCxnSpPr>
            <a:cxnSpLocks/>
          </p:cNvCxnSpPr>
          <p:nvPr/>
        </p:nvCxnSpPr>
        <p:spPr>
          <a:xfrm>
            <a:off x="5935007" y="5203240"/>
            <a:ext cx="1995807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3EB89A-A863-D589-97FC-27751BA26E53}"/>
              </a:ext>
            </a:extLst>
          </p:cNvPr>
          <p:cNvSpPr txBox="1"/>
          <p:nvPr/>
        </p:nvSpPr>
        <p:spPr>
          <a:xfrm>
            <a:off x="5562600" y="5883852"/>
            <a:ext cx="231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Effect of Block </a:t>
            </a:r>
            <a:r>
              <a:rPr lang="en-US" sz="2400" i="1" dirty="0">
                <a:solidFill>
                  <a:srgbClr val="660066"/>
                </a:solidFill>
              </a:rPr>
              <a:t>j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Estimation of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/>
              <p:nvPr/>
            </p:nvSpPr>
            <p:spPr>
              <a:xfrm>
                <a:off x="6972300" y="2292960"/>
                <a:ext cx="45331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Factor A: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Factor B: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2292960"/>
                <a:ext cx="4533114" cy="954107"/>
              </a:xfrm>
              <a:prstGeom prst="rect">
                <a:avLst/>
              </a:prstGeom>
              <a:blipFill>
                <a:blip r:embed="rId3"/>
                <a:stretch>
                  <a:fillRect l="-2826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/>
              <p:nvPr/>
            </p:nvSpPr>
            <p:spPr>
              <a:xfrm>
                <a:off x="1019274" y="2444414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74" y="2444414"/>
                <a:ext cx="6094428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0FC5B2-CA21-DB11-3815-C49ED304D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895575"/>
                  </p:ext>
                </p:extLst>
              </p:nvPr>
            </p:nvGraphicFramePr>
            <p:xfrm>
              <a:off x="1231900" y="3690307"/>
              <a:ext cx="5740400" cy="23585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0200">
                      <a:extLst>
                        <a:ext uri="{9D8B030D-6E8A-4147-A177-3AD203B41FA5}">
                          <a16:colId xmlns:a16="http://schemas.microsoft.com/office/drawing/2014/main" val="358000042"/>
                        </a:ext>
                      </a:extLst>
                    </a:gridCol>
                    <a:gridCol w="2870200">
                      <a:extLst>
                        <a:ext uri="{9D8B030D-6E8A-4147-A177-3AD203B41FA5}">
                          <a16:colId xmlns:a16="http://schemas.microsoft.com/office/drawing/2014/main" val="152488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Estimate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33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25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324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26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44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0FC5B2-CA21-DB11-3815-C49ED304D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895575"/>
                  </p:ext>
                </p:extLst>
              </p:nvPr>
            </p:nvGraphicFramePr>
            <p:xfrm>
              <a:off x="1231900" y="3690307"/>
              <a:ext cx="5740400" cy="23585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0200">
                      <a:extLst>
                        <a:ext uri="{9D8B030D-6E8A-4147-A177-3AD203B41FA5}">
                          <a16:colId xmlns:a16="http://schemas.microsoft.com/office/drawing/2014/main" val="358000042"/>
                        </a:ext>
                      </a:extLst>
                    </a:gridCol>
                    <a:gridCol w="2870200">
                      <a:extLst>
                        <a:ext uri="{9D8B030D-6E8A-4147-A177-3AD203B41FA5}">
                          <a16:colId xmlns:a16="http://schemas.microsoft.com/office/drawing/2014/main" val="15248863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Estimate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3324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110667" r="-1008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110667" r="-84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25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207895" r="-10084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207895" r="-849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324863"/>
                      </a:ext>
                    </a:extLst>
                  </a:tr>
                  <a:tr h="4866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292500" r="-10084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292500" r="-849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26832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382927" r="-10084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382927" r="-84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44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449B71-5BC9-5129-01B9-8E04D1214342}"/>
                  </a:ext>
                </a:extLst>
              </p:cNvPr>
              <p:cNvSpPr txBox="1"/>
              <p:nvPr/>
            </p:nvSpPr>
            <p:spPr>
              <a:xfrm>
                <a:off x="7620000" y="4387739"/>
                <a:ext cx="3885414" cy="988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Group Means for A: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sz="2800" dirty="0"/>
                  <a:t>Group Means for B: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449B71-5BC9-5129-01B9-8E04D121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87739"/>
                <a:ext cx="3885414" cy="988797"/>
              </a:xfrm>
              <a:prstGeom prst="rect">
                <a:avLst/>
              </a:prstGeom>
              <a:blipFill>
                <a:blip r:embed="rId6"/>
                <a:stretch>
                  <a:fillRect l="-3140" t="-6173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 of Variation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/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/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/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/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 (Assume One Observation Per Combination)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04F9D5-5274-5318-892D-20957F9B0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5541"/>
                  </p:ext>
                </p:extLst>
              </p:nvPr>
            </p:nvGraphicFramePr>
            <p:xfrm>
              <a:off x="990600" y="2819400"/>
              <a:ext cx="10363199" cy="30152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314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1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6333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600199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04F9D5-5274-5318-892D-20957F9B0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5541"/>
                  </p:ext>
                </p:extLst>
              </p:nvPr>
            </p:nvGraphicFramePr>
            <p:xfrm>
              <a:off x="990600" y="2819400"/>
              <a:ext cx="10363199" cy="30152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314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1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6333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600199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29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145055" r="-43405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145055" r="-428821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145055" r="-11488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311" t="-145055" r="-10428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529" t="-145055" r="-1901" b="-312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212381" r="-43405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212381" r="-428821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212381" r="-11488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311" t="-212381" r="-10428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529" t="-212381" r="-1901" b="-1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59881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331313" r="-434050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331313" r="-428821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331313" r="-114880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601408" r="-434050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601408" r="-428821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3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51103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Hypothesis Test for Factor 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Hypothesis Test for Factor B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5110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446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Two-Way ANOVA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to Results from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 for All Pairwise Comparisons (Tukey HSD)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9D71A-C7A0-0D35-2917-A5B510845C35}"/>
                  </a:ext>
                </a:extLst>
              </p:cNvPr>
              <p:cNvSpPr txBox="1"/>
              <p:nvPr/>
            </p:nvSpPr>
            <p:spPr>
              <a:xfrm>
                <a:off x="-609600" y="3172509"/>
                <a:ext cx="6165272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9D71A-C7A0-0D35-2917-A5B51084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0" y="3172509"/>
                <a:ext cx="6165272" cy="491417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AD2E11-3945-3D12-5091-3ED48C6EEA33}"/>
                  </a:ext>
                </a:extLst>
              </p:cNvPr>
              <p:cNvSpPr txBox="1"/>
              <p:nvPr/>
            </p:nvSpPr>
            <p:spPr>
              <a:xfrm>
                <a:off x="1066800" y="3737523"/>
                <a:ext cx="7162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/>
                  <a:t>Factor A (Exam)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∈{1,2,3,4}</m:t>
                    </m:r>
                  </m:oMath>
                </a14:m>
                <a:r>
                  <a:rPr lang="en-US" sz="2400" dirty="0"/>
                  <a:t>     </a:t>
                </a:r>
              </a:p>
              <a:p>
                <a:pPr/>
                <a:r>
                  <a:rPr lang="en-US" sz="2400" dirty="0"/>
                  <a:t>Factor B (Student)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𝐵𝑎𝑟𝑏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𝐵𝑒𝑡𝑠𝑦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𝐵𝑖𝑙𝑙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AD2E11-3945-3D12-5091-3ED48C6E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7523"/>
                <a:ext cx="7162800" cy="830997"/>
              </a:xfrm>
              <a:prstGeom prst="rect">
                <a:avLst/>
              </a:prstGeom>
              <a:blipFill>
                <a:blip r:embed="rId4"/>
                <a:stretch>
                  <a:fillRect l="-127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8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Widescreen</PresentationFormat>
  <Paragraphs>285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Devanagari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2023-11-28T02:52:49Z</dcterms:modified>
</cp:coreProperties>
</file>