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9"/>
  </p:notesMasterIdLst>
  <p:handoutMasterIdLst>
    <p:handoutMasterId r:id="rId10"/>
  </p:handoutMasterIdLst>
  <p:sldIdLst>
    <p:sldId id="256" r:id="rId2"/>
    <p:sldId id="371" r:id="rId3"/>
    <p:sldId id="269" r:id="rId4"/>
    <p:sldId id="372" r:id="rId5"/>
    <p:sldId id="373" r:id="rId6"/>
    <p:sldId id="374" r:id="rId7"/>
    <p:sldId id="358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Transformations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pl-PL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Ch.1: 27, 29abc, 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pl-PL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31, 32abc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Reasons for Data Transformations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Can Be Done on Response </a:t>
            </a:r>
            <a:r>
              <a:rPr lang="en-US" sz="2800" i="1" dirty="0">
                <a:solidFill>
                  <a:srgbClr val="660066"/>
                </a:solidFill>
              </a:rPr>
              <a:t>Y </a:t>
            </a:r>
            <a:r>
              <a:rPr lang="en-US" sz="2800" dirty="0">
                <a:solidFill>
                  <a:srgbClr val="660066"/>
                </a:solidFill>
              </a:rPr>
              <a:t>or Predictor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Reasons for Data Transformations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Address </a:t>
            </a:r>
            <a:r>
              <a:rPr lang="en-US" sz="2800" b="1" dirty="0">
                <a:solidFill>
                  <a:srgbClr val="660066"/>
                </a:solidFill>
              </a:rPr>
              <a:t>Non-Linear</a:t>
            </a:r>
            <a:r>
              <a:rPr lang="en-US" sz="2800" dirty="0">
                <a:solidFill>
                  <a:srgbClr val="660066"/>
                </a:solidFill>
              </a:rPr>
              <a:t> Patterns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Stabilize Variance (Homoscedasticity)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Make Residuals More “Normally Distributed”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Minimize Effect of Outliers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Focus is on </a:t>
            </a:r>
            <a:r>
              <a:rPr lang="en-US" sz="2800" b="1" dirty="0">
                <a:solidFill>
                  <a:srgbClr val="660066"/>
                </a:solidFill>
              </a:rPr>
              <a:t>Non-Linear</a:t>
            </a:r>
            <a:r>
              <a:rPr lang="en-US" sz="2800" dirty="0">
                <a:solidFill>
                  <a:srgbClr val="660066"/>
                </a:solidFill>
              </a:rPr>
              <a:t>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Most Common Types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3924479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Logarithmic: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Power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Square Root (Special Case when </a:t>
                </a:r>
                <a:r>
                  <a:rPr lang="en-US" sz="2800" i="1">
                    <a:solidFill>
                      <a:srgbClr val="660066"/>
                    </a:solidFill>
                  </a:rPr>
                  <a:t>k=1/2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)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Reciprocal (Special Case when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k=-1)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Exponentiation: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Exponential Growth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=2.71828 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𝐶𝑜𝑛𝑠𝑡𝑎𝑛𝑡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392447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Choosing Transformations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Monotonicity: </a:t>
            </a:r>
            <a:r>
              <a:rPr lang="en-US" sz="2800" dirty="0">
                <a:solidFill>
                  <a:srgbClr val="660066"/>
                </a:solidFill>
              </a:rPr>
              <a:t>Always increasing or decreasing</a:t>
            </a: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Easily Solvable for Y: </a:t>
            </a:r>
            <a:r>
              <a:rPr lang="en-US" sz="2800" dirty="0">
                <a:solidFill>
                  <a:srgbClr val="660066"/>
                </a:solidFill>
              </a:rPr>
              <a:t>Need to Get Predictions For 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Stronger Linear Pattern: </a:t>
            </a:r>
            <a:r>
              <a:rPr lang="en-US" sz="2800" dirty="0">
                <a:solidFill>
                  <a:srgbClr val="660066"/>
                </a:solidFill>
              </a:rPr>
              <a:t>Look at Scatterplots</a:t>
            </a:r>
            <a:endParaRPr lang="en-US" sz="2800" b="1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Better Residuals: </a:t>
            </a:r>
            <a:r>
              <a:rPr lang="en-US" sz="2800" dirty="0">
                <a:solidFill>
                  <a:srgbClr val="660066"/>
                </a:solidFill>
              </a:rPr>
              <a:t>Look at Plots of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Box-Cox Transformation: </a:t>
            </a:r>
            <a:r>
              <a:rPr lang="en-US" sz="2800" dirty="0">
                <a:solidFill>
                  <a:srgbClr val="660066"/>
                </a:solidFill>
              </a:rPr>
              <a:t>Helpful Method Not in Text</a:t>
            </a:r>
            <a:endParaRPr lang="en-US" sz="2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 Transformation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Log Scales Seen in Science (Loudness, Earthquake, Acidity)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Helpful With Converting Multiplicative to Additive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Rule: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Helpful With Converting Scales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Income is Always Positive (Linear Regression Appropriate?)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Default in Statistics: Natural Log (Base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e</a:t>
                </a:r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Natural Logarithm -- from Wolfram MathWorld">
            <a:extLst>
              <a:ext uri="{FF2B5EF4-FFF2-40B4-BE49-F238E27FC236}">
                <a16:creationId xmlns:a16="http://schemas.microsoft.com/office/drawing/2014/main" id="{A963C0A7-8F3F-169B-39C5-93CD9AC17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180213"/>
            <a:ext cx="320876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4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 Transformation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99576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Signs a Log Transformation Might Be Useful (For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Y </a:t>
                </a:r>
                <a:r>
                  <a:rPr lang="en-US" sz="2800" dirty="0">
                    <a:solidFill>
                      <a:srgbClr val="660066"/>
                    </a:solidFill>
                  </a:rPr>
                  <a:t>or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X</a:t>
                </a:r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Variables are Highly Right Skewed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Values Range Over 2 or More Orders of Magnitude                     (Need Reference Value: Common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Scatterplot Shows Logarithmic Growth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Plot of Residuals Show “Fanning Out” or “Megaphone”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Multiplicative or Proportional Relationships are Reasonable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Easily Solvable: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i="1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9957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60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Devanagari</vt:lpstr>
      <vt:lpstr>Arial</vt:lpstr>
      <vt:lpstr>Calibri</vt:lpstr>
      <vt:lpstr>Calibri Light</vt:lpstr>
      <vt:lpstr>Cambria Math</vt:lpstr>
      <vt:lpstr>Office Theme</vt:lpstr>
      <vt:lpstr>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2023-09-14T17:18:48Z</dcterms:modified>
</cp:coreProperties>
</file>