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4095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9" r:id="rId3"/>
    <p:sldId id="373" r:id="rId4"/>
    <p:sldId id="374" r:id="rId5"/>
    <p:sldId id="376" r:id="rId6"/>
    <p:sldId id="375" r:id="rId7"/>
    <p:sldId id="377" r:id="rId8"/>
    <p:sldId id="358" r:id="rId9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FFC416"/>
    <a:srgbClr val="2D3A37"/>
    <a:srgbClr val="FFFFFF"/>
    <a:srgbClr val="5BBABE"/>
    <a:srgbClr val="3EAB3F"/>
    <a:srgbClr val="FFFF66"/>
    <a:srgbClr val="006600"/>
    <a:srgbClr val="0000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A3B4A-FDBD-46FA-9905-B161D7B1D0E0}" v="1" dt="2022-08-09T15:22:35.2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03" autoAdjust="0"/>
    <p:restoredTop sz="94541" autoAdjust="0"/>
  </p:normalViewPr>
  <p:slideViewPr>
    <p:cSldViewPr>
      <p:cViewPr varScale="1">
        <p:scale>
          <a:sx n="92" d="100"/>
          <a:sy n="92" d="100"/>
        </p:scale>
        <p:origin x="528" y="-3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43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DAA5-4676-8752-659A-CCECBD0BF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16ACC-8612-5437-9087-75B3F79BC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01738-67AC-932D-DCEB-B35A9AC6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17DC8-9274-03D8-B979-21C9BFB9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2AE9E-8C77-FB3E-22E5-44AA74A9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06C8F-BBD6-478F-8680-60DABE6BAE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4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4AB8-5E0A-02A8-E25B-9AE95104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55373-8F44-591B-F88D-E29FE8107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972DC-5091-2B9C-4139-C3AAA901A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48B26-F344-D78C-1BFE-3DA5AD13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0909-8070-CC55-383A-6973ECFA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14FCE-6A64-4D30-B3B4-05F7AEF481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8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693D65-EF80-BEA8-90EE-243A9518B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A5C00-AA3E-3A95-50EC-5AD072849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6E465-44EF-C329-5431-918B8077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9C50F-0874-DBA7-76A4-FCEA2591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2C29D-0164-CD7B-8E54-89BF1265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A81F1-DDA4-4CEE-93E7-30FCF85FAE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4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2D5E-0356-485C-C8A8-E95630CA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7B08C-2B93-D5C2-3FC5-881957259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F7A50-0D2C-7FB9-013A-75B9396C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5BC73-FB56-C2B1-3558-5655286C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C1CE0-0DF9-57AE-8455-59B60DA4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E93D9E-AB53-4751-8955-16C0539C65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8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07C3-FFF2-CE62-3D51-8EF2E56B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AFA7B-7534-54E0-50E3-0C18F475B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78DF8-7582-6FD6-38C1-AA276F70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71F0B-C0BC-B308-3867-51C858B73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E5855-BC04-894E-DDBA-5F593B0A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564CFD-47D5-4D58-B1C8-53476D7E0D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1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D62C-08A4-718F-22AB-4FD913CB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4699F-32DC-95B5-E7FD-8B749EF8D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8FBCB-4EF0-9BB3-A2CC-C3A2D1292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D552C-C653-C17A-BC9A-0311FB76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FD916-1FC8-14ED-32EF-F7C871A89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409EB-CA14-B9B8-CE84-5E132CDB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455C76-C9DD-4FB5-9102-E4750A9800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2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0639-2D47-9673-1066-506C21C1F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E0475-4658-53DB-41DE-04EF4A55F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A4561-7B40-A241-B4CE-327D058BA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3E74C-92E4-1315-A1DB-189D2B808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8C266-400B-44ED-4942-7576CAA9D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A0967A-EF6E-94F9-2340-51DC40A5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44D635-2A6B-AC2A-94E4-CF39E9E0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0BABF-6AFA-8988-B8D7-661FE8D9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D106D0-6B10-4639-A094-69DA07BD3A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1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6D71-4F27-A183-1882-AA34F32F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656916-3306-6BB3-5CAB-CF5BA06C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FACE4-4698-5B30-0157-8ECD9E75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ED14D-197E-B920-226F-A824A96F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DB222-110D-433A-9454-118EB947B2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91D48-E76B-8455-B5BF-E725A3EB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05590-D9F1-B86D-6D47-8945C374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7CB71-5234-E2DB-0A9E-A2D5682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2CE26F-A5D0-4B47-A8F3-E4B6E6D64D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6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F1D8-4634-EDBB-4C5C-9ADE50E7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E10C1-413E-EF2C-2DFD-B3C98502B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D6F5A-2777-B648-2193-C09518EC7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F38D3-82DE-A443-047A-AA873FCA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B7D5A-B603-CBF4-36AA-E3FFD104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E521F-EAE3-DDF5-9B4B-4B2A79BF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8B8EC-85E2-4FC2-BAE2-3752E45EB8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7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A5A3-6FBA-89E9-C108-453E47F8B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7498-444B-EBB1-D5C3-F98810EDF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3D38B-EB12-3AD3-CF86-2159F5550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7F451-9838-2C43-344C-113D0E11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ED136-B3E0-6D91-B4DF-A55A5588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A7D9D-7678-4039-3591-6A84BB6C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14346F-BD07-4B2F-A814-E57F5BFB1A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4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A7BBA-41E5-4C6F-3A78-9FA74FC0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1EEFE-A6AC-4D9A-70DB-192EB3A2D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D0CCA-CC04-CCF0-ABDB-B5A0BF3D4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68101-5093-5488-05CE-963CBEAB5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E1D93-9CB5-4799-9DDF-74E9D8CBD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9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alexriegertwaters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085351"/>
            <a:ext cx="5683100" cy="536405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defRPr/>
            </a:pPr>
            <a:r>
              <a:rPr lang="en-US" sz="54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Conditions for a Simple Linear Model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F7A38FC-D2EC-F27B-2CAA-EA44DCB3F8A3}"/>
              </a:ext>
            </a:extLst>
          </p:cNvPr>
          <p:cNvSpPr txBox="1">
            <a:spLocks noChangeArrowheads="1"/>
          </p:cNvSpPr>
          <p:nvPr/>
        </p:nvSpPr>
        <p:spPr>
          <a:xfrm>
            <a:off x="546025" y="2943226"/>
            <a:ext cx="4819273" cy="33117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Reading:		1.2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exercises: 		NONE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Assigned: 		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hw</a:t>
            </a: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2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Producer: 		dr. 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mario</a:t>
            </a: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1034" name="Picture 10" descr="Mario Pattern">
            <a:extLst>
              <a:ext uri="{FF2B5EF4-FFF2-40B4-BE49-F238E27FC236}">
                <a16:creationId xmlns:a16="http://schemas.microsoft.com/office/drawing/2014/main" id="{6562FB99-EA22-7247-930A-092563B1A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5622926" y="10"/>
            <a:ext cx="811127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E8F1D9-0C07-8BE3-168C-8199B215091C}"/>
              </a:ext>
            </a:extLst>
          </p:cNvPr>
          <p:cNvCxnSpPr>
            <a:cxnSpLocks/>
          </p:cNvCxnSpPr>
          <p:nvPr/>
        </p:nvCxnSpPr>
        <p:spPr>
          <a:xfrm>
            <a:off x="562958" y="2633962"/>
            <a:ext cx="4497010" cy="0"/>
          </a:xfrm>
          <a:prstGeom prst="line">
            <a:avLst/>
          </a:prstGeom>
          <a:ln w="76200">
            <a:solidFill>
              <a:srgbClr val="FFC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B9703CB3-BD3B-7F45-5876-AA7A5C78442C}"/>
              </a:ext>
            </a:extLst>
          </p:cNvPr>
          <p:cNvSpPr txBox="1">
            <a:spLocks noChangeArrowheads="1"/>
          </p:cNvSpPr>
          <p:nvPr/>
        </p:nvSpPr>
        <p:spPr>
          <a:xfrm>
            <a:off x="8070398" y="6172200"/>
            <a:ext cx="3962400" cy="381000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img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credit: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alex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riegert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-waters</a:t>
            </a:r>
            <a:endParaRPr lang="en-US" sz="16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Simple Linear Regression Model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391596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Model:</a:t>
            </a: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Will Not Fit Perfectly, But is It Reasonable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Goal of Model could be </a:t>
            </a:r>
            <a:r>
              <a:rPr lang="en-US" sz="2800" b="1" dirty="0">
                <a:solidFill>
                  <a:srgbClr val="660066"/>
                </a:solidFill>
              </a:rPr>
              <a:t>Description</a:t>
            </a:r>
            <a:r>
              <a:rPr lang="en-US" sz="2800" i="1" dirty="0">
                <a:solidFill>
                  <a:srgbClr val="660066"/>
                </a:solidFill>
              </a:rPr>
              <a:t> </a:t>
            </a:r>
            <a:r>
              <a:rPr lang="en-US" sz="2800" dirty="0">
                <a:solidFill>
                  <a:srgbClr val="660066"/>
                </a:solidFill>
              </a:rPr>
              <a:t>or </a:t>
            </a:r>
            <a:r>
              <a:rPr lang="en-US" sz="2800" b="1" dirty="0">
                <a:solidFill>
                  <a:srgbClr val="660066"/>
                </a:solidFill>
              </a:rPr>
              <a:t>Inference</a:t>
            </a:r>
            <a:endParaRPr lang="en-US" sz="2800" dirty="0">
              <a:solidFill>
                <a:srgbClr val="660066"/>
              </a:solidFill>
            </a:endParaRPr>
          </a:p>
          <a:p>
            <a:pPr algn="ctr"/>
            <a:endParaRPr lang="en-US" sz="2800" dirty="0">
              <a:solidFill>
                <a:srgbClr val="660066"/>
              </a:solidFill>
            </a:endParaRPr>
          </a:p>
          <a:p>
            <a:pPr algn="ctr"/>
            <a:endParaRPr lang="en-US" sz="2800" dirty="0">
              <a:solidFill>
                <a:srgbClr val="66006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0CBA37-3407-6DD2-9497-B150FB09E389}"/>
                  </a:ext>
                </a:extLst>
              </p:cNvPr>
              <p:cNvSpPr txBox="1"/>
              <p:nvPr/>
            </p:nvSpPr>
            <p:spPr>
              <a:xfrm>
                <a:off x="3810000" y="2362200"/>
                <a:ext cx="4572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3600" b="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0CBA37-3407-6DD2-9497-B150FB09E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2362200"/>
                <a:ext cx="457200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Condition About Model Form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66"/>
                </a:solidFill>
              </a:rPr>
              <a:t>Linearity: </a:t>
            </a:r>
            <a:r>
              <a:rPr lang="en-US" sz="2800" i="1" dirty="0">
                <a:solidFill>
                  <a:srgbClr val="660066"/>
                </a:solidFill>
              </a:rPr>
              <a:t>Assume that Y varies as a linear function of 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Advice: </a:t>
            </a:r>
            <a:r>
              <a:rPr lang="en-US" sz="2800" i="1" dirty="0">
                <a:solidFill>
                  <a:srgbClr val="660066"/>
                </a:solidFill>
              </a:rPr>
              <a:t>Always supplement your simple linear regressions with a scatterplot showing your audience the line fitted to the raw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endParaRPr lang="en-US" sz="2800" i="1" dirty="0">
              <a:solidFill>
                <a:srgbClr val="660066"/>
              </a:solidFill>
            </a:endParaRPr>
          </a:p>
          <a:p>
            <a:endParaRPr lang="en-US" sz="2800" i="1" dirty="0">
              <a:solidFill>
                <a:srgbClr val="660066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E06D68-F153-7295-F412-B25AB9CED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56312"/>
            <a:ext cx="6019800" cy="1840448"/>
          </a:xfrm>
          <a:prstGeom prst="rect">
            <a:avLst/>
          </a:prstGeom>
          <a:ln w="28575">
            <a:solidFill>
              <a:srgbClr val="66006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" name="Picture 9" descr="A graph with numbers and a line&#10;&#10;Description automatically generated with medium confidence">
            <a:extLst>
              <a:ext uri="{FF2B5EF4-FFF2-40B4-BE49-F238E27FC236}">
                <a16:creationId xmlns:a16="http://schemas.microsoft.com/office/drawing/2014/main" id="{7A9DD25A-63A6-2AEF-7CB3-A68FF965D0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300" y="3886200"/>
            <a:ext cx="2781300" cy="288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386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Conditions About Distribution of Errors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2962513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66"/>
                </a:solidFill>
              </a:rPr>
              <a:t>Zero Mean: </a:t>
            </a:r>
            <a:r>
              <a:rPr lang="en-US" sz="2800" i="1" dirty="0">
                <a:solidFill>
                  <a:srgbClr val="660066"/>
                </a:solidFill>
              </a:rPr>
              <a:t>The distribution of errors is centered at 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66"/>
                </a:solidFill>
              </a:rPr>
              <a:t>Uniform Spread: </a:t>
            </a:r>
            <a:r>
              <a:rPr lang="en-US" sz="2800" i="1" dirty="0">
                <a:solidFill>
                  <a:srgbClr val="660066"/>
                </a:solidFill>
              </a:rPr>
              <a:t>The variance of Y is the same for each X (Homoscedasticity)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66"/>
                </a:solidFill>
              </a:rPr>
              <a:t>Independence: </a:t>
            </a:r>
            <a:r>
              <a:rPr lang="en-US" sz="2800" i="1" dirty="0">
                <a:solidFill>
                  <a:srgbClr val="660066"/>
                </a:solidFill>
              </a:rPr>
              <a:t>No relationships exist between errors</a:t>
            </a:r>
          </a:p>
        </p:txBody>
      </p:sp>
    </p:spTree>
    <p:extLst>
      <p:ext uri="{BB962C8B-B14F-4D97-AF65-F5344CB8AC3E}">
        <p14:creationId xmlns:p14="http://schemas.microsoft.com/office/powerpoint/2010/main" val="116638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Conditions Necessary for Inference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2009061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66"/>
                </a:solidFill>
              </a:rPr>
              <a:t>Normality: </a:t>
            </a:r>
            <a:r>
              <a:rPr lang="en-US" sz="2800" i="1" dirty="0">
                <a:solidFill>
                  <a:srgbClr val="660066"/>
                </a:solidFill>
              </a:rPr>
              <a:t>Assume that the errors follow a normal distribution</a:t>
            </a:r>
            <a:endParaRPr lang="en-US" sz="2800" b="1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66"/>
                </a:solidFill>
              </a:rPr>
              <a:t>Randomness: </a:t>
            </a:r>
            <a:r>
              <a:rPr lang="en-US" sz="2800" i="1" dirty="0">
                <a:solidFill>
                  <a:srgbClr val="660066"/>
                </a:solidFill>
              </a:rPr>
              <a:t>Simple random sample that is representative of the population we are trying to study</a:t>
            </a:r>
          </a:p>
        </p:txBody>
      </p:sp>
    </p:spTree>
    <p:extLst>
      <p:ext uri="{BB962C8B-B14F-4D97-AF65-F5344CB8AC3E}">
        <p14:creationId xmlns:p14="http://schemas.microsoft.com/office/powerpoint/2010/main" val="783867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Restatement of Model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 flipH="1">
            <a:off x="495300" y="1977074"/>
            <a:ext cx="11201400" cy="391596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endParaRPr lang="en-US" sz="2800" i="1" dirty="0">
              <a:solidFill>
                <a:srgbClr val="66006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1C268B-207D-FE2F-F4B4-1C77FAD695C2}"/>
                  </a:ext>
                </a:extLst>
              </p:cNvPr>
              <p:cNvSpPr txBox="1"/>
              <p:nvPr/>
            </p:nvSpPr>
            <p:spPr>
              <a:xfrm>
                <a:off x="3810000" y="2428909"/>
                <a:ext cx="4572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3600" b="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1C268B-207D-FE2F-F4B4-1C77FAD69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2428909"/>
                <a:ext cx="457200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93C99D-8D93-D78C-5B37-BCFBC6EBEC0A}"/>
                  </a:ext>
                </a:extLst>
              </p:cNvPr>
              <p:cNvSpPr txBox="1"/>
              <p:nvPr/>
            </p:nvSpPr>
            <p:spPr>
              <a:xfrm>
                <a:off x="3810000" y="3352800"/>
                <a:ext cx="4572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(0,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b="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93C99D-8D93-D78C-5B37-BCFBC6EBE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3352800"/>
                <a:ext cx="457200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4BAF8B0-1DFF-9638-5F49-9E012B103949}"/>
                  </a:ext>
                </a:extLst>
              </p:cNvPr>
              <p:cNvSpPr txBox="1"/>
              <p:nvPr/>
            </p:nvSpPr>
            <p:spPr>
              <a:xfrm>
                <a:off x="2514600" y="3337411"/>
                <a:ext cx="4572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𝑖𝑖𝑑</m:t>
                      </m:r>
                    </m:oMath>
                  </m:oMathPara>
                </a14:m>
                <a:endParaRPr lang="en-US" sz="1600" b="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4BAF8B0-1DFF-9638-5F49-9E012B103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3337411"/>
                <a:ext cx="4572000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B2B02B3-6715-671B-0228-C7A4BC4E93F6}"/>
                  </a:ext>
                </a:extLst>
              </p:cNvPr>
              <p:cNvSpPr txBox="1"/>
              <p:nvPr/>
            </p:nvSpPr>
            <p:spPr>
              <a:xfrm>
                <a:off x="1066800" y="5145703"/>
                <a:ext cx="914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𝑖𝑖𝑑</m:t>
                      </m:r>
                      <m:r>
                        <a:rPr lang="en-US" sz="2400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="</m:t>
                      </m:r>
                      <m:r>
                        <a:rPr lang="en-US" sz="2400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𝐼𝑛𝑑𝑒𝑝𝑒𝑛𝑑𝑒𝑛𝑡</m:t>
                      </m:r>
                      <m:r>
                        <a:rPr lang="en-US" sz="2400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400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𝐼𝑑𝑒𝑛𝑡𝑖𝑐𝑎𝑙𝑙𝑦</m:t>
                      </m:r>
                      <m:r>
                        <a:rPr lang="en-US" sz="2400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𝐷𝑖𝑠𝑡𝑟𝑖𝑏𝑢𝑡𝑒𝑑</m:t>
                      </m:r>
                      <m:r>
                        <a:rPr lang="en-US" sz="2400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"</m:t>
                      </m:r>
                    </m:oMath>
                  </m:oMathPara>
                </a14:m>
                <a:endParaRPr lang="en-US" sz="2400" b="0" dirty="0">
                  <a:solidFill>
                    <a:srgbClr val="660066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B2B02B3-6715-671B-0228-C7A4BC4E9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145703"/>
                <a:ext cx="9144000" cy="461665"/>
              </a:xfrm>
              <a:prstGeom prst="rect">
                <a:avLst/>
              </a:prstGeom>
              <a:blipFill>
                <a:blip r:embed="rId6"/>
                <a:stretch>
                  <a:fillRect l="-200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5400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Standard Error of Regression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 flipH="1">
                <a:off x="495300" y="1977074"/>
                <a:ext cx="11201400" cy="4869418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The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ϵ</m:t>
                        </m:r>
                      </m:sub>
                    </m:sSub>
                  </m:oMath>
                </a14:m>
                <a:r>
                  <a:rPr lang="en-US" sz="2800" b="0" dirty="0">
                    <a:solidFill>
                      <a:srgbClr val="660066"/>
                    </a:solidFill>
                  </a:rPr>
                  <a:t> Represents Standard Deviation of the Errors Around the Linear Regression Line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rgbClr val="660066"/>
                    </a:solidFill>
                  </a:rPr>
                  <a:t>Standard Error of Regression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ϵ</m:t>
                        </m:r>
                      </m:sub>
                    </m:sSub>
                  </m:oMath>
                </a14:m>
                <a:r>
                  <a:rPr lang="en-US" sz="2800" b="0" dirty="0">
                    <a:solidFill>
                      <a:srgbClr val="660066"/>
                    </a:solidFill>
                  </a:rPr>
                  <a:t> : Represents the “Typical” Error</a:t>
                </a:r>
                <a:endParaRPr lang="en-US" sz="2800" i="1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i="1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i="1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i="1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rgbClr val="660066"/>
                    </a:solidFill>
                  </a:rPr>
                  <a:t>Degrees of Freedom: </a:t>
                </a:r>
                <a:r>
                  <a:rPr lang="en-US" sz="2800" dirty="0">
                    <a:solidFill>
                      <a:srgbClr val="660066"/>
                    </a:solidFill>
                  </a:rPr>
                  <a:t>Sample Size Minus Number of Parameters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b="1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Recall Formula for Standard Deviation (Divide by 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n-1</a:t>
                </a:r>
                <a:r>
                  <a:rPr lang="en-US" sz="2800" dirty="0">
                    <a:solidFill>
                      <a:srgbClr val="660066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95300" y="1977074"/>
                <a:ext cx="11201400" cy="486941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B8089-A075-B525-5C63-F47DEF71E23F}"/>
                  </a:ext>
                </a:extLst>
              </p:cNvPr>
              <p:cNvSpPr txBox="1"/>
              <p:nvPr/>
            </p:nvSpPr>
            <p:spPr>
              <a:xfrm>
                <a:off x="1447800" y="3955839"/>
                <a:ext cx="8534400" cy="1229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ϵ</m:t>
                          </m:r>
                        </m:sub>
                      </m:sSub>
                      <m:r>
                        <a:rPr lang="en-US" sz="2400" b="0" i="0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rgbClr val="6600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solidFill>
                                            <a:srgbClr val="6600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6600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rgbClr val="6600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b="0" i="1" smtClean="0">
                                              <a:solidFill>
                                                <a:srgbClr val="66006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rgbClr val="66006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660066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</m:e>
                      </m:rad>
                      <m:r>
                        <a:rPr lang="en-US" sz="2400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𝑆𝑆𝐸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</m:e>
                      </m:rad>
                      <m:r>
                        <a:rPr lang="en-US" sz="2400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𝑆𝑆𝐸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𝑑𝑒𝑔𝑟𝑒𝑒𝑠</m:t>
                              </m:r>
                              <m:r>
                                <a:rPr lang="en-US" sz="2400" i="1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sz="2400" i="1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𝑓𝑟𝑒𝑒𝑑𝑜𝑚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400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B8089-A075-B525-5C63-F47DEF71E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955839"/>
                <a:ext cx="8534400" cy="12293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34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EE0EA48-9FEB-2763-FFA9-DF5F6F8911FB}"/>
              </a:ext>
            </a:extLst>
          </p:cNvPr>
          <p:cNvSpPr/>
          <p:nvPr/>
        </p:nvSpPr>
        <p:spPr>
          <a:xfrm>
            <a:off x="302299" y="235037"/>
            <a:ext cx="11587397" cy="6387923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BBEA9E-A041-7D11-BDE1-24FD15D9A8D6}"/>
              </a:ext>
            </a:extLst>
          </p:cNvPr>
          <p:cNvSpPr/>
          <p:nvPr/>
        </p:nvSpPr>
        <p:spPr>
          <a:xfrm>
            <a:off x="152400" y="152400"/>
            <a:ext cx="11887200" cy="6553199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pic>
        <p:nvPicPr>
          <p:cNvPr id="3" name="Picture 10" descr="Mario Pattern">
            <a:extLst>
              <a:ext uri="{FF2B5EF4-FFF2-40B4-BE49-F238E27FC236}">
                <a16:creationId xmlns:a16="http://schemas.microsoft.com/office/drawing/2014/main" id="{70C83288-9D80-2729-3EE2-8CD8835048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t="67313" r="6699" b="2019"/>
          <a:stretch/>
        </p:blipFill>
        <p:spPr bwMode="auto">
          <a:xfrm>
            <a:off x="2040351" y="4953000"/>
            <a:ext cx="8111283" cy="2103120"/>
          </a:xfrm>
          <a:prstGeom prst="rect">
            <a:avLst/>
          </a:prstGeom>
          <a:noFill/>
          <a:ln w="28575"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666B6E-7053-3022-B1D9-2AF4C282F2A0}"/>
              </a:ext>
            </a:extLst>
          </p:cNvPr>
          <p:cNvSpPr/>
          <p:nvPr/>
        </p:nvSpPr>
        <p:spPr>
          <a:xfrm>
            <a:off x="1638293" y="4097965"/>
            <a:ext cx="8915400" cy="1005788"/>
          </a:xfrm>
          <a:prstGeom prst="roundRect">
            <a:avLst>
              <a:gd name="adj" fmla="val 18853"/>
            </a:avLst>
          </a:prstGeom>
          <a:solidFill>
            <a:srgbClr val="2D3A37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1E9A78-74F4-2AA0-408A-B2F37D1DA24C}"/>
              </a:ext>
            </a:extLst>
          </p:cNvPr>
          <p:cNvSpPr txBox="1"/>
          <p:nvPr/>
        </p:nvSpPr>
        <p:spPr>
          <a:xfrm>
            <a:off x="952490" y="1364366"/>
            <a:ext cx="102870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Thank You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82FFA3-2177-56BA-6786-898DA3D642FF}"/>
              </a:ext>
            </a:extLst>
          </p:cNvPr>
          <p:cNvSpPr txBox="1"/>
          <p:nvPr/>
        </p:nvSpPr>
        <p:spPr>
          <a:xfrm>
            <a:off x="952490" y="2713031"/>
            <a:ext cx="102870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i="1" dirty="0">
                <a:solidFill>
                  <a:srgbClr val="660066"/>
                </a:solidFill>
                <a:cs typeface="Adobe Devanagari" panose="02040503050201020203" pitchFamily="18" charset="0"/>
              </a:rPr>
              <a:t>Make Reasonable Decisions</a:t>
            </a:r>
          </a:p>
        </p:txBody>
      </p:sp>
    </p:spTree>
    <p:extLst>
      <p:ext uri="{BB962C8B-B14F-4D97-AF65-F5344CB8AC3E}">
        <p14:creationId xmlns:p14="http://schemas.microsoft.com/office/powerpoint/2010/main" val="3266410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262</Words>
  <Application>Microsoft Office PowerPoint</Application>
  <PresentationFormat>Widescreen</PresentationFormat>
  <Paragraphs>61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Adobe Devanagari</vt:lpstr>
      <vt:lpstr>Arial</vt:lpstr>
      <vt:lpstr>Calibri</vt:lpstr>
      <vt:lpstr>Calibri Light</vt:lpstr>
      <vt:lpstr>Cambria Math</vt:lpstr>
      <vt:lpstr>Office Theme</vt:lpstr>
      <vt:lpstr>Conditions for a Simple Linear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2020-08-11T20:29:05Z</dcterms:created>
  <dcterms:modified xsi:type="dcterms:W3CDTF">2023-08-28T22:00:42Z</dcterms:modified>
</cp:coreProperties>
</file>