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095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9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A37"/>
    <a:srgbClr val="660066"/>
    <a:srgbClr val="FFC416"/>
    <a:srgbClr val="FFFFFF"/>
    <a:srgbClr val="5BBABE"/>
    <a:srgbClr val="3EAB3F"/>
    <a:srgbClr val="FFFF66"/>
    <a:srgbClr val="006600"/>
    <a:srgbClr val="00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3B4A-FDBD-46FA-9905-B161D7B1D0E0}" v="1" dt="2022-08-09T15:22:3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4541" autoAdjust="0"/>
  </p:normalViewPr>
  <p:slideViewPr>
    <p:cSldViewPr>
      <p:cViewPr varScale="1">
        <p:scale>
          <a:sx n="89" d="100"/>
          <a:sy n="89" d="100"/>
        </p:scale>
        <p:origin x="44" y="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4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AA5-4676-8752-659A-CCECBD0B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6ACC-8612-5437-9087-75B3F79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1738-67AC-932D-DCEB-B35A9AC6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7DC8-9274-03D8-B979-21C9BFB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AE9E-8C77-FB3E-22E5-44AA74A9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06C8F-BBD6-478F-8680-60DABE6BA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AB8-5E0A-02A8-E25B-9AE95104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5373-8F44-591B-F88D-E29FE810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72DC-5091-2B9C-4139-C3AAA90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8B26-F344-D78C-1BFE-3DA5AD1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0909-8070-CC55-383A-6973ECF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14FCE-6A64-4D30-B3B4-05F7AEF48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3D65-EF80-BEA8-90EE-243A9518B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5C00-AA3E-3A95-50EC-5AD07284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E465-44EF-C329-5431-918B807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C50F-0874-DBA7-76A4-FCEA2591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C29D-0164-CD7B-8E54-89BF126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A81F1-DDA4-4CEE-93E7-30FCF85FA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D5E-0356-485C-C8A8-E95630CA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08C-2B93-D5C2-3FC5-8819572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7A50-0D2C-7FB9-013A-75B9396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BC73-FB56-C2B1-3558-5655286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1CE0-0DF9-57AE-8455-59B60D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93D9E-AB53-4751-8955-16C0539C65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07C3-FFF2-CE62-3D51-8EF2E56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FA7B-7534-54E0-50E3-0C18F475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8DF8-7582-6FD6-38C1-AA276F70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1F0B-C0BC-B308-3867-51C858B7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855-BC04-894E-DDBA-5F593B0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64CFD-47D5-4D58-B1C8-53476D7E0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62C-08A4-718F-22AB-4FD913C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99F-32DC-95B5-E7FD-8B749EF8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FBCB-4EF0-9BB3-A2CC-C3A2D129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552C-C653-C17A-BC9A-0311FB7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D916-1FC8-14ED-32EF-F7C871A8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09EB-CA14-B9B8-CE84-5E132CD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55C76-C9DD-4FB5-9102-E4750A980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39-2D47-9673-1066-506C21C1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0475-4658-53DB-41DE-04EF4A5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4561-7B40-A241-B4CE-327D058B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E74C-92E4-1315-A1DB-189D2B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8C266-400B-44ED-4942-7576CAA9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967A-EF6E-94F9-2340-51DC40A5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4D635-2A6B-AC2A-94E4-CF39E9E0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BABF-6AFA-8988-B8D7-661FE8D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106D0-6B10-4639-A094-69DA07BD3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D71-4F27-A183-1882-AA34F32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6916-3306-6BB3-5CAB-CF5BA06C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ACE4-4698-5B30-0157-8ECD9E7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D14D-197E-B920-226F-A824A96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B222-110D-433A-9454-118EB947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91D48-E76B-8455-B5BF-E725A3EB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5590-D9F1-B86D-6D47-8945C374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CB71-5234-E2DB-0A9E-A2D5682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E26F-A5D0-4B47-A8F3-E4B6E6D64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1D8-4634-EDBB-4C5C-9ADE50E7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0C1-413E-EF2C-2DFD-B3C9850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6F5A-2777-B648-2193-C09518EC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38D3-82DE-A443-047A-AA873FC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7D5A-B603-CBF4-36AA-E3FFD10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521F-EAE3-DDF5-9B4B-4B2A79B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8B8EC-85E2-4FC2-BAE2-3752E45EB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3-6FBA-89E9-C108-453E47F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7498-444B-EBB1-D5C3-F98810ED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D38B-EB12-3AD3-CF86-2159F555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451-9838-2C43-344C-113D0E1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D136-B3E0-6D91-B4DF-A55A5588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A7D9D-7678-4039-3591-6A84BB6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346F-BD07-4B2F-A814-E57F5BFB1A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A7BBA-41E5-4C6F-3A78-9FA74FC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EEFE-A6AC-4D9A-70DB-192EB3A2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0CCA-CC04-CCF0-ABDB-B5A0BF3D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101-5093-5488-05CE-963CBEAB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1D93-9CB5-4799-9DDF-74E9D8CB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exriegertwaters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89100" y="2085351"/>
            <a:ext cx="4933122" cy="53640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Four </a:t>
            </a:r>
            <a:r>
              <a:rPr lang="en-US" sz="5400" b="1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Step Process</a:t>
            </a:r>
            <a:endParaRPr lang="en-US" sz="5400" b="1" dirty="0">
              <a:solidFill>
                <a:srgbClr val="2D3A37"/>
              </a:solidFill>
              <a:effectLst/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A38FC-D2EC-F27B-2CAA-EA44DCB3F8A3}"/>
              </a:ext>
            </a:extLst>
          </p:cNvPr>
          <p:cNvSpPr txBox="1">
            <a:spLocks noChangeArrowheads="1"/>
          </p:cNvSpPr>
          <p:nvPr/>
        </p:nvSpPr>
        <p:spPr>
          <a:xfrm>
            <a:off x="546025" y="2943226"/>
            <a:ext cx="4819273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Reading:		0.2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exercises: 		All chapter 0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Assigned: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hw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1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Producer: 		dr. 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Mario Pattern">
            <a:extLst>
              <a:ext uri="{FF2B5EF4-FFF2-40B4-BE49-F238E27FC236}">
                <a16:creationId xmlns:a16="http://schemas.microsoft.com/office/drawing/2014/main" id="{6562FB99-EA22-7247-930A-092563B1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5622926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8F1D9-0C07-8BE3-168C-8199B215091C}"/>
              </a:ext>
            </a:extLst>
          </p:cNvPr>
          <p:cNvCxnSpPr>
            <a:cxnSpLocks/>
          </p:cNvCxnSpPr>
          <p:nvPr/>
        </p:nvCxnSpPr>
        <p:spPr>
          <a:xfrm>
            <a:off x="562958" y="2633962"/>
            <a:ext cx="4497010" cy="0"/>
          </a:xfrm>
          <a:prstGeom prst="line">
            <a:avLst/>
          </a:prstGeom>
          <a:ln w="76200">
            <a:solidFill>
              <a:srgbClr val="FFC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9703CB3-BD3B-7F45-5876-AA7A5C78442C}"/>
              </a:ext>
            </a:extLst>
          </p:cNvPr>
          <p:cNvSpPr txBox="1">
            <a:spLocks noChangeArrowheads="1"/>
          </p:cNvSpPr>
          <p:nvPr/>
        </p:nvSpPr>
        <p:spPr>
          <a:xfrm>
            <a:off x="9601200" y="6400800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alex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riegert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-waters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Families of Models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r>
              <a:rPr lang="en-US" sz="2800" i="1" dirty="0">
                <a:solidFill>
                  <a:srgbClr val="660066"/>
                </a:solidFill>
              </a:rPr>
              <a:t>Complicated by </a:t>
            </a:r>
            <a:r>
              <a:rPr lang="en-US" sz="2800" b="1" i="1" dirty="0">
                <a:solidFill>
                  <a:srgbClr val="660066"/>
                </a:solidFill>
              </a:rPr>
              <a:t>multiple</a:t>
            </a:r>
            <a:r>
              <a:rPr lang="en-US" sz="2800" i="1" dirty="0">
                <a:solidFill>
                  <a:srgbClr val="660066"/>
                </a:solidFill>
              </a:rPr>
              <a:t> predictor variables and/or response variables</a:t>
            </a: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7B0DEE-7C9E-F4B1-5F83-29C0E1FA1DC8}"/>
              </a:ext>
            </a:extLst>
          </p:cNvPr>
          <p:cNvSpPr txBox="1"/>
          <p:nvPr/>
        </p:nvSpPr>
        <p:spPr>
          <a:xfrm>
            <a:off x="1194089" y="3131336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Categorical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FD2E7-A7E5-89A1-BB02-9E46C99529B9}"/>
              </a:ext>
            </a:extLst>
          </p:cNvPr>
          <p:cNvSpPr txBox="1"/>
          <p:nvPr/>
        </p:nvSpPr>
        <p:spPr>
          <a:xfrm>
            <a:off x="1214871" y="427606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Quantitative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821AEA-A95F-78B8-F95E-838A7F2D5533}"/>
              </a:ext>
            </a:extLst>
          </p:cNvPr>
          <p:cNvSpPr txBox="1"/>
          <p:nvPr/>
        </p:nvSpPr>
        <p:spPr>
          <a:xfrm>
            <a:off x="762000" y="2381193"/>
            <a:ext cx="3073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Variable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50D77A-804A-8830-AB4E-45BC6CDB4443}"/>
              </a:ext>
            </a:extLst>
          </p:cNvPr>
          <p:cNvSpPr txBox="1"/>
          <p:nvPr/>
        </p:nvSpPr>
        <p:spPr>
          <a:xfrm>
            <a:off x="6553200" y="2379404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Predictor Variable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AAB9C5-5F78-2C31-6321-A2FBB6F2C237}"/>
              </a:ext>
            </a:extLst>
          </p:cNvPr>
          <p:cNvSpPr txBox="1"/>
          <p:nvPr/>
        </p:nvSpPr>
        <p:spPr>
          <a:xfrm>
            <a:off x="7200900" y="309670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Categorical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136DA5-B06B-FE75-48B4-99A7758DC4BD}"/>
              </a:ext>
            </a:extLst>
          </p:cNvPr>
          <p:cNvSpPr txBox="1"/>
          <p:nvPr/>
        </p:nvSpPr>
        <p:spPr>
          <a:xfrm>
            <a:off x="7230776" y="427606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Quantitative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98BF8B-858B-EDBC-2AD2-FFE678C813AE}"/>
              </a:ext>
            </a:extLst>
          </p:cNvPr>
          <p:cNvCxnSpPr>
            <a:cxnSpLocks/>
          </p:cNvCxnSpPr>
          <p:nvPr/>
        </p:nvCxnSpPr>
        <p:spPr>
          <a:xfrm>
            <a:off x="3119868" y="3384460"/>
            <a:ext cx="4081032" cy="0"/>
          </a:xfrm>
          <a:prstGeom prst="straightConnector1">
            <a:avLst/>
          </a:prstGeom>
          <a:ln w="38100">
            <a:solidFill>
              <a:srgbClr val="66006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1A4EAB-2E79-4BA2-E7B5-E4889776DD9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108286" y="3392946"/>
            <a:ext cx="4122490" cy="1144729"/>
          </a:xfrm>
          <a:prstGeom prst="straightConnector1">
            <a:avLst/>
          </a:prstGeom>
          <a:ln w="38100">
            <a:solidFill>
              <a:srgbClr val="66006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42EF16E-2DE6-6286-769B-935B2776053E}"/>
              </a:ext>
            </a:extLst>
          </p:cNvPr>
          <p:cNvCxnSpPr>
            <a:cxnSpLocks/>
          </p:cNvCxnSpPr>
          <p:nvPr/>
        </p:nvCxnSpPr>
        <p:spPr>
          <a:xfrm flipV="1">
            <a:off x="3150178" y="3488049"/>
            <a:ext cx="4050722" cy="1054393"/>
          </a:xfrm>
          <a:prstGeom prst="straightConnector1">
            <a:avLst/>
          </a:prstGeom>
          <a:ln w="38100">
            <a:solidFill>
              <a:srgbClr val="FFC41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78DCA1E-3034-92DE-5D50-DBCCAAAB02BC}"/>
              </a:ext>
            </a:extLst>
          </p:cNvPr>
          <p:cNvCxnSpPr>
            <a:cxnSpLocks/>
          </p:cNvCxnSpPr>
          <p:nvPr/>
        </p:nvCxnSpPr>
        <p:spPr>
          <a:xfrm>
            <a:off x="3166199" y="4551822"/>
            <a:ext cx="3996601" cy="80956"/>
          </a:xfrm>
          <a:prstGeom prst="straightConnector1">
            <a:avLst/>
          </a:prstGeom>
          <a:ln w="38100">
            <a:solidFill>
              <a:srgbClr val="FFC41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247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Technology We Will Use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660066"/>
                </a:solidFill>
              </a:rPr>
              <a:t>R</a:t>
            </a:r>
            <a:r>
              <a:rPr lang="en-US" sz="2800" dirty="0">
                <a:solidFill>
                  <a:srgbClr val="660066"/>
                </a:solidFill>
              </a:rPr>
              <a:t> = a free, widely used, open source, language and environment for statistical computing and graphics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660066"/>
                </a:solidFill>
              </a:rPr>
              <a:t>RStudio = </a:t>
            </a:r>
            <a:r>
              <a:rPr lang="en-US" sz="2800" dirty="0">
                <a:solidFill>
                  <a:srgbClr val="660066"/>
                </a:solidFill>
              </a:rPr>
              <a:t>an interface for </a:t>
            </a:r>
            <a:r>
              <a:rPr lang="en-US" sz="2800" i="1" dirty="0">
                <a:solidFill>
                  <a:srgbClr val="660066"/>
                </a:solidFill>
              </a:rPr>
              <a:t>R</a:t>
            </a:r>
            <a:r>
              <a:rPr lang="en-US" sz="2800" dirty="0">
                <a:solidFill>
                  <a:srgbClr val="660066"/>
                </a:solidFill>
              </a:rPr>
              <a:t> (Integrated Development Environment)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 err="1">
                <a:solidFill>
                  <a:srgbClr val="660066"/>
                </a:solidFill>
              </a:rPr>
              <a:t>RMarkdown</a:t>
            </a:r>
            <a:r>
              <a:rPr lang="en-US" sz="2800" dirty="0">
                <a:solidFill>
                  <a:srgbClr val="660066"/>
                </a:solidFill>
              </a:rPr>
              <a:t> = a tool in R for creating documents that combine R code with text</a:t>
            </a:r>
            <a:endParaRPr lang="en-US" sz="2800" i="1" dirty="0">
              <a:solidFill>
                <a:srgbClr val="66006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CF8AC-87DF-7FA9-314F-52FBF8BED237}"/>
              </a:ext>
            </a:extLst>
          </p:cNvPr>
          <p:cNvSpPr txBox="1"/>
          <p:nvPr/>
        </p:nvSpPr>
        <p:spPr>
          <a:xfrm>
            <a:off x="495300" y="5830990"/>
            <a:ext cx="11201400" cy="57888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660066"/>
                </a:solidFill>
              </a:rPr>
              <a:t>Download R and RStudio to Your Computer</a:t>
            </a:r>
          </a:p>
        </p:txBody>
      </p:sp>
    </p:spTree>
    <p:extLst>
      <p:ext uri="{BB962C8B-B14F-4D97-AF65-F5344CB8AC3E}">
        <p14:creationId xmlns:p14="http://schemas.microsoft.com/office/powerpoint/2010/main" val="135342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Supplement for Lecture 1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Download Zip Folder on Course Website for Supplement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Unzip Folder on Your Computer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Open the </a:t>
            </a:r>
            <a:r>
              <a:rPr lang="en-US" sz="2800" dirty="0" err="1">
                <a:solidFill>
                  <a:srgbClr val="660066"/>
                </a:solidFill>
              </a:rPr>
              <a:t>Template.rmd</a:t>
            </a:r>
            <a:r>
              <a:rPr lang="en-US" sz="2800" dirty="0">
                <a:solidFill>
                  <a:srgbClr val="660066"/>
                </a:solidFill>
              </a:rPr>
              <a:t> File from the Unzipped Folder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RMD Files Should Automatically Open in RStudio </a:t>
            </a:r>
          </a:p>
        </p:txBody>
      </p:sp>
    </p:spTree>
    <p:extLst>
      <p:ext uri="{BB962C8B-B14F-4D97-AF65-F5344CB8AC3E}">
        <p14:creationId xmlns:p14="http://schemas.microsoft.com/office/powerpoint/2010/main" val="3125860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Quick Look at R Studio</a:t>
            </a:r>
            <a:endParaRPr lang="en-US" sz="4800" dirty="0">
              <a:solidFill>
                <a:srgbClr val="2D3A37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588FD6-E515-54E1-7613-14E228EB9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676400"/>
            <a:ext cx="7924800" cy="4893801"/>
          </a:xfrm>
          <a:prstGeom prst="rect">
            <a:avLst/>
          </a:prstGeom>
          <a:ln w="28575">
            <a:solidFill>
              <a:srgbClr val="FFC416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339D7F-7000-847C-346F-D393E6BABCA3}"/>
              </a:ext>
            </a:extLst>
          </p:cNvPr>
          <p:cNvSpPr txBox="1"/>
          <p:nvPr/>
        </p:nvSpPr>
        <p:spPr>
          <a:xfrm>
            <a:off x="2209800" y="3541931"/>
            <a:ext cx="3886200" cy="369332"/>
          </a:xfrm>
          <a:prstGeom prst="rect">
            <a:avLst/>
          </a:prstGeom>
          <a:solidFill>
            <a:srgbClr val="FFC41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Editor: write/view code,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74EA7-35F6-0958-04BC-368720845826}"/>
              </a:ext>
            </a:extLst>
          </p:cNvPr>
          <p:cNvSpPr txBox="1"/>
          <p:nvPr/>
        </p:nvSpPr>
        <p:spPr>
          <a:xfrm>
            <a:off x="6331527" y="2895600"/>
            <a:ext cx="3400697" cy="830997"/>
          </a:xfrm>
          <a:prstGeom prst="rect">
            <a:avLst/>
          </a:prstGeom>
          <a:solidFill>
            <a:srgbClr val="FFC41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Environment: lists active variables, functions,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DD4823-1317-513B-C460-A56051F1F433}"/>
              </a:ext>
            </a:extLst>
          </p:cNvPr>
          <p:cNvSpPr txBox="1"/>
          <p:nvPr/>
        </p:nvSpPr>
        <p:spPr>
          <a:xfrm>
            <a:off x="6660275" y="4724400"/>
            <a:ext cx="2743199" cy="1569660"/>
          </a:xfrm>
          <a:prstGeom prst="rect">
            <a:avLst/>
          </a:prstGeom>
          <a:solidFill>
            <a:srgbClr val="FFC416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Access files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View plots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Control packages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View help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12C97E-8D33-4CF2-4F36-06032C8E8790}"/>
              </a:ext>
            </a:extLst>
          </p:cNvPr>
          <p:cNvSpPr txBox="1"/>
          <p:nvPr/>
        </p:nvSpPr>
        <p:spPr>
          <a:xfrm>
            <a:off x="2223655" y="5427113"/>
            <a:ext cx="3657600" cy="830997"/>
          </a:xfrm>
          <a:prstGeom prst="rect">
            <a:avLst/>
          </a:prstGeom>
          <a:solidFill>
            <a:srgbClr val="FFC41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Console: Enter commands, view output, error messages</a:t>
            </a:r>
          </a:p>
        </p:txBody>
      </p:sp>
    </p:spTree>
    <p:extLst>
      <p:ext uri="{BB962C8B-B14F-4D97-AF65-F5344CB8AC3E}">
        <p14:creationId xmlns:p14="http://schemas.microsoft.com/office/powerpoint/2010/main" val="3954967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Learning Objectives for R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Install Packages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Load Packages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Read CSV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Create Objects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Columns and Rows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Subset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660066"/>
                </a:solidFill>
              </a:rPr>
              <a:t>Basic </a:t>
            </a:r>
            <a:r>
              <a:rPr lang="en-US" sz="2800" dirty="0">
                <a:solidFill>
                  <a:srgbClr val="660066"/>
                </a:solidFill>
              </a:rPr>
              <a:t>Statistical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3788215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E0EA48-9FEB-2763-FFA9-DF5F6F8911FB}"/>
              </a:ext>
            </a:extLst>
          </p:cNvPr>
          <p:cNvSpPr/>
          <p:nvPr/>
        </p:nvSpPr>
        <p:spPr>
          <a:xfrm>
            <a:off x="302299" y="235037"/>
            <a:ext cx="11587397" cy="6387923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BEA9E-A041-7D11-BDE1-24FD15D9A8D6}"/>
              </a:ext>
            </a:extLst>
          </p:cNvPr>
          <p:cNvSpPr/>
          <p:nvPr/>
        </p:nvSpPr>
        <p:spPr>
          <a:xfrm>
            <a:off x="152400" y="152400"/>
            <a:ext cx="11887200" cy="6553199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3" name="Picture 10" descr="Mario Pattern">
            <a:extLst>
              <a:ext uri="{FF2B5EF4-FFF2-40B4-BE49-F238E27FC236}">
                <a16:creationId xmlns:a16="http://schemas.microsoft.com/office/drawing/2014/main" id="{70C83288-9D80-2729-3EE2-8CD883504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7313" r="6699" b="2019"/>
          <a:stretch/>
        </p:blipFill>
        <p:spPr bwMode="auto">
          <a:xfrm>
            <a:off x="2040351" y="4953000"/>
            <a:ext cx="8111283" cy="2103120"/>
          </a:xfrm>
          <a:prstGeom prst="rect">
            <a:avLst/>
          </a:prstGeom>
          <a:noFill/>
          <a:ln w="2857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66B6E-7053-3022-B1D9-2AF4C282F2A0}"/>
              </a:ext>
            </a:extLst>
          </p:cNvPr>
          <p:cNvSpPr/>
          <p:nvPr/>
        </p:nvSpPr>
        <p:spPr>
          <a:xfrm>
            <a:off x="1638293" y="4097965"/>
            <a:ext cx="8915400" cy="1005788"/>
          </a:xfrm>
          <a:prstGeom prst="roundRect">
            <a:avLst>
              <a:gd name="adj" fmla="val 18853"/>
            </a:avLst>
          </a:prstGeom>
          <a:solidFill>
            <a:srgbClr val="2D3A37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E9A78-74F4-2AA0-408A-B2F37D1DA24C}"/>
              </a:ext>
            </a:extLst>
          </p:cNvPr>
          <p:cNvSpPr txBox="1"/>
          <p:nvPr/>
        </p:nvSpPr>
        <p:spPr>
          <a:xfrm>
            <a:off x="952490" y="1364366"/>
            <a:ext cx="10287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2FFA3-2177-56BA-6786-898DA3D642FF}"/>
              </a:ext>
            </a:extLst>
          </p:cNvPr>
          <p:cNvSpPr txBox="1"/>
          <p:nvPr/>
        </p:nvSpPr>
        <p:spPr>
          <a:xfrm>
            <a:off x="952490" y="2713031"/>
            <a:ext cx="10287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i="1" dirty="0">
                <a:solidFill>
                  <a:srgbClr val="660066"/>
                </a:solidFill>
                <a:cs typeface="Adobe Devanagari" panose="02040503050201020203" pitchFamily="18" charset="0"/>
              </a:rPr>
              <a:t>Make Reasonable Decisions</a:t>
            </a:r>
          </a:p>
        </p:txBody>
      </p:sp>
    </p:spTree>
    <p:extLst>
      <p:ext uri="{BB962C8B-B14F-4D97-AF65-F5344CB8AC3E}">
        <p14:creationId xmlns:p14="http://schemas.microsoft.com/office/powerpoint/2010/main" val="326641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Course Website / Syllabus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597003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Access Course Website Through Canvas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Cover Syllabus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0066"/>
                </a:solidFill>
              </a:rPr>
              <a:t>Office Hours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0066"/>
                </a:solidFill>
              </a:rPr>
              <a:t>Grading and Curving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0066"/>
                </a:solidFill>
              </a:rPr>
              <a:t>Attendance: UNC Check-In App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0066"/>
                </a:solidFill>
              </a:rPr>
              <a:t>Homework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0066"/>
                </a:solidFill>
              </a:rPr>
              <a:t>Quizzes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0066"/>
                </a:solidFill>
              </a:rPr>
              <a:t>Exams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0066"/>
                </a:solidFill>
              </a:rPr>
              <a:t>PDFs and </a:t>
            </a:r>
            <a:r>
              <a:rPr lang="en-US" sz="2000" dirty="0" err="1">
                <a:solidFill>
                  <a:srgbClr val="660066"/>
                </a:solidFill>
              </a:rPr>
              <a:t>Gradescope</a:t>
            </a:r>
            <a:endParaRPr lang="en-US" sz="2000" dirty="0">
              <a:solidFill>
                <a:srgbClr val="660066"/>
              </a:solidFill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0066"/>
                </a:solidFill>
              </a:rPr>
              <a:t>Grade Disputes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0066"/>
                </a:solidFill>
              </a:rPr>
              <a:t>Honor Code</a:t>
            </a: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Usage of Course Website and Canvas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Preview of Dataset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0066"/>
                </a:solidFill>
              </a:rPr>
              <a:t>LEGO Dataset (n=1304)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r>
              <a:rPr lang="en-US" sz="2800" dirty="0">
                <a:solidFill>
                  <a:srgbClr val="660066"/>
                </a:solidFill>
              </a:rPr>
              <a:t>Any interesting questions about LEGO we may want to answer?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CBCD0F-55A4-5DC7-3C02-910BA1470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80" y="2979947"/>
            <a:ext cx="10678440" cy="2386946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</p:spTree>
    <p:extLst>
      <p:ext uri="{BB962C8B-B14F-4D97-AF65-F5344CB8AC3E}">
        <p14:creationId xmlns:p14="http://schemas.microsoft.com/office/powerpoint/2010/main" val="197878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Models Help Us…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2009061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Answer Questions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Make Predictions or Classifications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Evaluate Treatments or Test Theories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Understand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741541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Architecture of a Model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E6D28306-7CF7-8D86-926E-83D14E3DB3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435039"/>
              </p:ext>
            </p:extLst>
          </p:nvPr>
        </p:nvGraphicFramePr>
        <p:xfrm>
          <a:off x="3124200" y="2477575"/>
          <a:ext cx="543560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50680" imgH="203040" progId="Equation.3">
                  <p:embed/>
                </p:oleObj>
              </mc:Choice>
              <mc:Fallback>
                <p:oleObj name="Equation" r:id="rId3" imgW="850680" imgH="203040" progId="Equation.3">
                  <p:embed/>
                  <p:pic>
                    <p:nvPicPr>
                      <p:cNvPr id="337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477575"/>
                        <a:ext cx="5435600" cy="1238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F05081-7AC1-FDC2-883E-7B9379120C03}"/>
              </a:ext>
            </a:extLst>
          </p:cNvPr>
          <p:cNvCxnSpPr>
            <a:cxnSpLocks/>
          </p:cNvCxnSpPr>
          <p:nvPr/>
        </p:nvCxnSpPr>
        <p:spPr>
          <a:xfrm flipH="1">
            <a:off x="1905000" y="3352800"/>
            <a:ext cx="1295400" cy="1066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41D36B-EE3E-01D1-0006-56FE5479A7F2}"/>
              </a:ext>
            </a:extLst>
          </p:cNvPr>
          <p:cNvSpPr txBox="1"/>
          <p:nvPr/>
        </p:nvSpPr>
        <p:spPr>
          <a:xfrm>
            <a:off x="1238250" y="43434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Variable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EA9140-6DE6-524A-1390-564246F4268C}"/>
              </a:ext>
            </a:extLst>
          </p:cNvPr>
          <p:cNvCxnSpPr>
            <a:cxnSpLocks/>
          </p:cNvCxnSpPr>
          <p:nvPr/>
        </p:nvCxnSpPr>
        <p:spPr>
          <a:xfrm>
            <a:off x="6248400" y="3431084"/>
            <a:ext cx="0" cy="2847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AA32DA6-7767-D0B5-1B23-EFA75FB3C986}"/>
              </a:ext>
            </a:extLst>
          </p:cNvPr>
          <p:cNvSpPr txBox="1"/>
          <p:nvPr/>
        </p:nvSpPr>
        <p:spPr>
          <a:xfrm>
            <a:off x="5626678" y="3686846"/>
            <a:ext cx="1615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Explanatory Variable(s)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077093-DDAE-8E37-E15B-573D4C4CEDA2}"/>
              </a:ext>
            </a:extLst>
          </p:cNvPr>
          <p:cNvCxnSpPr>
            <a:cxnSpLocks/>
          </p:cNvCxnSpPr>
          <p:nvPr/>
        </p:nvCxnSpPr>
        <p:spPr>
          <a:xfrm>
            <a:off x="8382000" y="3278684"/>
            <a:ext cx="1143000" cy="531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83F0CB-0165-08A7-14ED-4FDFB1655F75}"/>
              </a:ext>
            </a:extLst>
          </p:cNvPr>
          <p:cNvSpPr txBox="1"/>
          <p:nvPr/>
        </p:nvSpPr>
        <p:spPr>
          <a:xfrm>
            <a:off x="9479107" y="3773269"/>
            <a:ext cx="1615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or Deviation from the Model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4663DCFB-01EA-0D2C-21BA-580FB91F8D7C}"/>
              </a:ext>
            </a:extLst>
          </p:cNvPr>
          <p:cNvSpPr/>
          <p:nvPr/>
        </p:nvSpPr>
        <p:spPr>
          <a:xfrm rot="16200000">
            <a:off x="4782371" y="3258368"/>
            <a:ext cx="2196038" cy="241242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6A580C-6956-58E5-CF85-65B69F926D12}"/>
              </a:ext>
            </a:extLst>
          </p:cNvPr>
          <p:cNvSpPr txBox="1"/>
          <p:nvPr/>
        </p:nvSpPr>
        <p:spPr>
          <a:xfrm>
            <a:off x="3842039" y="5596850"/>
            <a:ext cx="4507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Generates an Expectation about Y given X</a:t>
            </a:r>
          </a:p>
        </p:txBody>
      </p:sp>
    </p:spTree>
    <p:extLst>
      <p:ext uri="{BB962C8B-B14F-4D97-AF65-F5344CB8AC3E}">
        <p14:creationId xmlns:p14="http://schemas.microsoft.com/office/powerpoint/2010/main" val="2448518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Statistical Modeling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0066"/>
                </a:solidFill>
              </a:rPr>
              <a:t>Statistical Modeling is the Process of …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r>
              <a:rPr lang="en-US" sz="2800" b="1" dirty="0">
                <a:solidFill>
                  <a:srgbClr val="660066"/>
                </a:solidFill>
              </a:rPr>
              <a:t>Defining the Function </a:t>
            </a:r>
            <a:r>
              <a:rPr lang="en-US" sz="2800" b="1" i="1" dirty="0">
                <a:solidFill>
                  <a:srgbClr val="660066"/>
                </a:solidFill>
              </a:rPr>
              <a:t>f(X) </a:t>
            </a:r>
            <a:r>
              <a:rPr lang="en-US" sz="2800" dirty="0">
                <a:solidFill>
                  <a:srgbClr val="660066"/>
                </a:solidFill>
              </a:rPr>
              <a:t>and then </a:t>
            </a:r>
            <a:r>
              <a:rPr lang="en-US" sz="2800" b="1" dirty="0">
                <a:solidFill>
                  <a:srgbClr val="660066"/>
                </a:solidFill>
              </a:rPr>
              <a:t>Fitting that Function </a:t>
            </a:r>
            <a:r>
              <a:rPr lang="en-US" sz="2800" b="1" i="1" dirty="0">
                <a:solidFill>
                  <a:srgbClr val="660066"/>
                </a:solidFill>
              </a:rPr>
              <a:t>f(X) </a:t>
            </a:r>
          </a:p>
          <a:p>
            <a:r>
              <a:rPr lang="en-US" sz="2800" dirty="0">
                <a:solidFill>
                  <a:srgbClr val="660066"/>
                </a:solidFill>
              </a:rPr>
              <a:t>to a sample dataset by </a:t>
            </a:r>
            <a:r>
              <a:rPr lang="en-US" sz="2800" b="1" dirty="0">
                <a:solidFill>
                  <a:srgbClr val="660066"/>
                </a:solidFill>
              </a:rPr>
              <a:t>Minimizing the Error</a:t>
            </a:r>
            <a:r>
              <a:rPr lang="en-US" sz="2800" dirty="0">
                <a:solidFill>
                  <a:srgbClr val="660066"/>
                </a:solidFill>
              </a:rPr>
              <a:t> the best we possibly can</a:t>
            </a:r>
          </a:p>
          <a:p>
            <a:pPr algn="ctr"/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r>
              <a:rPr lang="en-US" sz="2800" dirty="0">
                <a:solidFill>
                  <a:srgbClr val="660066"/>
                </a:solidFill>
              </a:rPr>
              <a:t>Methodology we Use Depends on the Types of Variables</a:t>
            </a:r>
          </a:p>
          <a:p>
            <a:endParaRPr lang="en-US" sz="28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989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Variable Types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7B0DEE-7C9E-F4B1-5F83-29C0E1FA1DC8}"/>
              </a:ext>
            </a:extLst>
          </p:cNvPr>
          <p:cNvSpPr txBox="1"/>
          <p:nvPr/>
        </p:nvSpPr>
        <p:spPr>
          <a:xfrm>
            <a:off x="2133600" y="257348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Categorical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FD2E7-A7E5-89A1-BB02-9E46C99529B9}"/>
              </a:ext>
            </a:extLst>
          </p:cNvPr>
          <p:cNvSpPr txBox="1"/>
          <p:nvPr/>
        </p:nvSpPr>
        <p:spPr>
          <a:xfrm>
            <a:off x="6972300" y="257348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Quantitative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43612-8AB2-A3BC-0E01-14984F6FA621}"/>
              </a:ext>
            </a:extLst>
          </p:cNvPr>
          <p:cNvSpPr txBox="1"/>
          <p:nvPr/>
        </p:nvSpPr>
        <p:spPr>
          <a:xfrm>
            <a:off x="838200" y="392882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Nominal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01CCB9-A102-9EAD-91BF-1C15EC64A163}"/>
              </a:ext>
            </a:extLst>
          </p:cNvPr>
          <p:cNvCxnSpPr>
            <a:cxnSpLocks/>
          </p:cNvCxnSpPr>
          <p:nvPr/>
        </p:nvCxnSpPr>
        <p:spPr>
          <a:xfrm>
            <a:off x="3463636" y="3096700"/>
            <a:ext cx="784514" cy="9051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AD3E5CA-DB79-E709-CCBE-CB37CA25C445}"/>
              </a:ext>
            </a:extLst>
          </p:cNvPr>
          <p:cNvSpPr txBox="1"/>
          <p:nvPr/>
        </p:nvSpPr>
        <p:spPr>
          <a:xfrm>
            <a:off x="3463636" y="392882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Ordinal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3DDBBD-A910-894E-8212-5D8AB4CBE24D}"/>
              </a:ext>
            </a:extLst>
          </p:cNvPr>
          <p:cNvCxnSpPr>
            <a:cxnSpLocks/>
          </p:cNvCxnSpPr>
          <p:nvPr/>
        </p:nvCxnSpPr>
        <p:spPr>
          <a:xfrm flipH="1">
            <a:off x="1905000" y="3053570"/>
            <a:ext cx="778453" cy="9483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F8B504-64DF-0799-78F5-0935CF66DDFF}"/>
              </a:ext>
            </a:extLst>
          </p:cNvPr>
          <p:cNvSpPr txBox="1"/>
          <p:nvPr/>
        </p:nvSpPr>
        <p:spPr>
          <a:xfrm>
            <a:off x="5867400" y="392882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Continuous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D82E02-3E49-05C9-4071-EBC5308FD86D}"/>
              </a:ext>
            </a:extLst>
          </p:cNvPr>
          <p:cNvSpPr txBox="1"/>
          <p:nvPr/>
        </p:nvSpPr>
        <p:spPr>
          <a:xfrm>
            <a:off x="8610600" y="392882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Discrete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C576BA-A317-1886-667C-51A3109B9896}"/>
              </a:ext>
            </a:extLst>
          </p:cNvPr>
          <p:cNvCxnSpPr>
            <a:cxnSpLocks/>
          </p:cNvCxnSpPr>
          <p:nvPr/>
        </p:nvCxnSpPr>
        <p:spPr>
          <a:xfrm flipH="1">
            <a:off x="6856268" y="3060175"/>
            <a:ext cx="689263" cy="1001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1F3507-22BC-C77F-747D-AF729C57E35A}"/>
              </a:ext>
            </a:extLst>
          </p:cNvPr>
          <p:cNvCxnSpPr>
            <a:cxnSpLocks/>
          </p:cNvCxnSpPr>
          <p:nvPr/>
        </p:nvCxnSpPr>
        <p:spPr>
          <a:xfrm>
            <a:off x="8575964" y="3053570"/>
            <a:ext cx="693159" cy="9483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1468417-64DA-A060-9885-2F7F61F2C60E}"/>
              </a:ext>
            </a:extLst>
          </p:cNvPr>
          <p:cNvSpPr txBox="1"/>
          <p:nvPr/>
        </p:nvSpPr>
        <p:spPr>
          <a:xfrm>
            <a:off x="841663" y="4442377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660066"/>
                </a:solidFill>
              </a:rPr>
              <a:t>LEGO Theme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2BAD34-5806-380C-44F2-99CE85567B90}"/>
              </a:ext>
            </a:extLst>
          </p:cNvPr>
          <p:cNvSpPr txBox="1"/>
          <p:nvPr/>
        </p:nvSpPr>
        <p:spPr>
          <a:xfrm>
            <a:off x="3446318" y="4442377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660066"/>
                </a:solidFill>
              </a:rPr>
              <a:t>LEGO Ages</a:t>
            </a:r>
          </a:p>
        </p:txBody>
      </p:sp>
    </p:spTree>
    <p:extLst>
      <p:ext uri="{BB962C8B-B14F-4D97-AF65-F5344CB8AC3E}">
        <p14:creationId xmlns:p14="http://schemas.microsoft.com/office/powerpoint/2010/main" val="371418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Preview of Dataset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0066"/>
                </a:solidFill>
              </a:rPr>
              <a:t>Can we find all the variable types in this dataset?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CBCD0F-55A4-5DC7-3C02-910BA1470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80" y="2979947"/>
            <a:ext cx="10678440" cy="2386946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</p:spTree>
    <p:extLst>
      <p:ext uri="{BB962C8B-B14F-4D97-AF65-F5344CB8AC3E}">
        <p14:creationId xmlns:p14="http://schemas.microsoft.com/office/powerpoint/2010/main" val="1440189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 of Variable Types Using LEGO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7B0DEE-7C9E-F4B1-5F83-29C0E1FA1DC8}"/>
              </a:ext>
            </a:extLst>
          </p:cNvPr>
          <p:cNvSpPr txBox="1"/>
          <p:nvPr/>
        </p:nvSpPr>
        <p:spPr>
          <a:xfrm>
            <a:off x="2133600" y="257348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Categorical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FD2E7-A7E5-89A1-BB02-9E46C99529B9}"/>
              </a:ext>
            </a:extLst>
          </p:cNvPr>
          <p:cNvSpPr txBox="1"/>
          <p:nvPr/>
        </p:nvSpPr>
        <p:spPr>
          <a:xfrm>
            <a:off x="6972300" y="257348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Quantitative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43612-8AB2-A3BC-0E01-14984F6FA621}"/>
              </a:ext>
            </a:extLst>
          </p:cNvPr>
          <p:cNvSpPr txBox="1"/>
          <p:nvPr/>
        </p:nvSpPr>
        <p:spPr>
          <a:xfrm>
            <a:off x="838200" y="392882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Nominal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01CCB9-A102-9EAD-91BF-1C15EC64A163}"/>
              </a:ext>
            </a:extLst>
          </p:cNvPr>
          <p:cNvCxnSpPr>
            <a:cxnSpLocks/>
          </p:cNvCxnSpPr>
          <p:nvPr/>
        </p:nvCxnSpPr>
        <p:spPr>
          <a:xfrm>
            <a:off x="3463636" y="3096700"/>
            <a:ext cx="784514" cy="9051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AD3E5CA-DB79-E709-CCBE-CB37CA25C445}"/>
              </a:ext>
            </a:extLst>
          </p:cNvPr>
          <p:cNvSpPr txBox="1"/>
          <p:nvPr/>
        </p:nvSpPr>
        <p:spPr>
          <a:xfrm>
            <a:off x="3463636" y="392882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Ordinal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3DDBBD-A910-894E-8212-5D8AB4CBE24D}"/>
              </a:ext>
            </a:extLst>
          </p:cNvPr>
          <p:cNvCxnSpPr>
            <a:cxnSpLocks/>
          </p:cNvCxnSpPr>
          <p:nvPr/>
        </p:nvCxnSpPr>
        <p:spPr>
          <a:xfrm flipH="1">
            <a:off x="1905000" y="3053570"/>
            <a:ext cx="778453" cy="9483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F8B504-64DF-0799-78F5-0935CF66DDFF}"/>
              </a:ext>
            </a:extLst>
          </p:cNvPr>
          <p:cNvSpPr txBox="1"/>
          <p:nvPr/>
        </p:nvSpPr>
        <p:spPr>
          <a:xfrm>
            <a:off x="5867400" y="392882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Continuous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D82E02-3E49-05C9-4071-EBC5308FD86D}"/>
              </a:ext>
            </a:extLst>
          </p:cNvPr>
          <p:cNvSpPr txBox="1"/>
          <p:nvPr/>
        </p:nvSpPr>
        <p:spPr>
          <a:xfrm>
            <a:off x="8610600" y="392882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Discrete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C576BA-A317-1886-667C-51A3109B9896}"/>
              </a:ext>
            </a:extLst>
          </p:cNvPr>
          <p:cNvCxnSpPr>
            <a:cxnSpLocks/>
          </p:cNvCxnSpPr>
          <p:nvPr/>
        </p:nvCxnSpPr>
        <p:spPr>
          <a:xfrm flipH="1">
            <a:off x="6856268" y="3060175"/>
            <a:ext cx="689263" cy="1001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1F3507-22BC-C77F-747D-AF729C57E35A}"/>
              </a:ext>
            </a:extLst>
          </p:cNvPr>
          <p:cNvCxnSpPr>
            <a:cxnSpLocks/>
          </p:cNvCxnSpPr>
          <p:nvPr/>
        </p:nvCxnSpPr>
        <p:spPr>
          <a:xfrm>
            <a:off x="8575964" y="3053570"/>
            <a:ext cx="693159" cy="9483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1468417-64DA-A060-9885-2F7F61F2C60E}"/>
              </a:ext>
            </a:extLst>
          </p:cNvPr>
          <p:cNvSpPr txBox="1"/>
          <p:nvPr/>
        </p:nvSpPr>
        <p:spPr>
          <a:xfrm>
            <a:off x="839932" y="442994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660066"/>
                </a:solidFill>
              </a:rPr>
              <a:t>LEGO Theme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2BAD34-5806-380C-44F2-99CE85567B90}"/>
              </a:ext>
            </a:extLst>
          </p:cNvPr>
          <p:cNvSpPr txBox="1"/>
          <p:nvPr/>
        </p:nvSpPr>
        <p:spPr>
          <a:xfrm>
            <a:off x="3446318" y="44317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660066"/>
                </a:solidFill>
              </a:rPr>
              <a:t>LEGO 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2DB04-9229-DFC8-2A32-6C54633B9DC4}"/>
              </a:ext>
            </a:extLst>
          </p:cNvPr>
          <p:cNvSpPr txBox="1"/>
          <p:nvPr/>
        </p:nvSpPr>
        <p:spPr>
          <a:xfrm>
            <a:off x="5850082" y="443672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660066"/>
                </a:solidFill>
              </a:rPr>
              <a:t>LEGO Price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857EBF-1FA3-F039-78B2-77ADBB36B394}"/>
              </a:ext>
            </a:extLst>
          </p:cNvPr>
          <p:cNvSpPr txBox="1"/>
          <p:nvPr/>
        </p:nvSpPr>
        <p:spPr>
          <a:xfrm>
            <a:off x="8610600" y="4442377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660066"/>
                </a:solidFill>
              </a:rPr>
              <a:t>LEGO Pieces</a:t>
            </a:r>
          </a:p>
        </p:txBody>
      </p:sp>
    </p:spTree>
    <p:extLst>
      <p:ext uri="{BB962C8B-B14F-4D97-AF65-F5344CB8AC3E}">
        <p14:creationId xmlns:p14="http://schemas.microsoft.com/office/powerpoint/2010/main" val="2897435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404</Words>
  <Application>Microsoft Office PowerPoint</Application>
  <PresentationFormat>Widescreen</PresentationFormat>
  <Paragraphs>144</Paragraphs>
  <Slides>15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Adobe Devanagari</vt:lpstr>
      <vt:lpstr>Arial</vt:lpstr>
      <vt:lpstr>Calibri</vt:lpstr>
      <vt:lpstr>Calibri Light</vt:lpstr>
      <vt:lpstr>Office Theme</vt:lpstr>
      <vt:lpstr>Equation</vt:lpstr>
      <vt:lpstr>Four Step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2023-08-21T18:33:16Z</dcterms:modified>
</cp:coreProperties>
</file>