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300" r:id="rId3"/>
    <p:sldId id="302" r:id="rId4"/>
    <p:sldId id="303" r:id="rId5"/>
    <p:sldId id="304" r:id="rId6"/>
    <p:sldId id="305" r:id="rId7"/>
    <p:sldId id="306" r:id="rId8"/>
    <p:sldId id="309" r:id="rId9"/>
    <p:sldId id="307" r:id="rId10"/>
    <p:sldId id="312" r:id="rId11"/>
    <p:sldId id="313" r:id="rId12"/>
    <p:sldId id="318" r:id="rId13"/>
    <p:sldId id="315" r:id="rId14"/>
    <p:sldId id="319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A1A1"/>
    <a:srgbClr val="D34817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31" autoAdjust="0"/>
    <p:restoredTop sz="94165" autoAdjust="0"/>
  </p:normalViewPr>
  <p:slideViewPr>
    <p:cSldViewPr snapToGrid="0">
      <p:cViewPr>
        <p:scale>
          <a:sx n="61" d="100"/>
          <a:sy n="61" d="100"/>
        </p:scale>
        <p:origin x="-608" y="6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3164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667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5653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768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77009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636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4164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5145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4909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208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3D9EF6-5B6D-4923-9412-628692DCC0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9161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2/19/2023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3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12.png"/><Relationship Id="rId5" Type="http://schemas.openxmlformats.org/officeDocument/2006/relationships/image" Target="../media/image5.png"/><Relationship Id="rId10" Type="http://schemas.openxmlformats.org/officeDocument/2006/relationships/image" Target="../media/image11.png"/><Relationship Id="rId4" Type="http://schemas.openxmlformats.org/officeDocument/2006/relationships/image" Target="../media/image6.sv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11" Type="http://schemas.openxmlformats.org/officeDocument/2006/relationships/image" Target="../media/image21.png"/><Relationship Id="rId5" Type="http://schemas.openxmlformats.org/officeDocument/2006/relationships/image" Target="../media/image5.png"/><Relationship Id="rId10" Type="http://schemas.openxmlformats.org/officeDocument/2006/relationships/image" Target="../media/image20.png"/><Relationship Id="rId4" Type="http://schemas.openxmlformats.org/officeDocument/2006/relationships/image" Target="../media/image6.svg"/><Relationship Id="rId9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Wayne Winston and Jeff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Sagarin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Home Team Advantage (+3.2 Points Per 48 Minutes)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Adjusts for Time Interval Where Court Composition is Constant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Home Team Scores 9, Away Team Scores 7, and 3 Minute Time Segment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is 1.8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Actual Adjusted Margin Per Minute is 1.8/3 = 0.6 Points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/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𝐻𝑜𝑚𝑒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=9−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=8.9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2C7B9D-31AA-4278-8709-6B24DE91F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174851"/>
                <a:ext cx="7014332" cy="78386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/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𝐴𝑑𝑗𝑢𝑠𝑡𝑒𝑑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𝐴𝑤𝑎𝑦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𝑇𝑒𝑎𝑚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𝑆𝑐𝑜𝑟𝑒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=7+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sz="2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×0.5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3.2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=7.1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D5B4011-2FC3-47CF-BFE6-9D335F8AC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972552"/>
                <a:ext cx="7014332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72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System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Predicted Margin Per Minute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Choose Player Ratings So That the Predicted Margin is as Close as Possible to the Actual Adjusted Margin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can Be Broken Up into Offense and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Top Players from 2016-2017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/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𝑃𝑟𝑒𝑑𝑖𝑐𝑡𝑒𝑑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3.2+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𝐻𝑜𝑚𝑒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𝑃𝑙𝑎𝑦𝑒𝑟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𝑅𝑎𝑡𝑖𝑛𝑔𝑠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𝑆𝑢𝑚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𝐴𝑤𝑎𝑦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𝑃𝑙𝑎𝑦𝑒𝑟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𝑅𝑎𝑡𝑖𝑛𝑔𝑠</m:t>
                              </m:r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48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7A172D5-8E48-443F-9414-1DDA25C1B9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3219" y="2121582"/>
                <a:ext cx="9398077" cy="7087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FA04A76-698A-0D7A-478D-23CD3EB7CA7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73692" y="4397535"/>
            <a:ext cx="6399065" cy="231998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991494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215421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6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 for King James</a:t>
            </a:r>
          </a:p>
          <a:p>
            <a:pPr lvl="1"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If Lebron James Replaced an Average Player</a:t>
            </a:r>
          </a:p>
          <a:p>
            <a:pPr lvl="1"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Measured For a Full 48 Minutes</a:t>
            </a:r>
          </a:p>
          <a:p>
            <a:pPr lvl="1"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= 18 </a:t>
            </a:r>
          </a:p>
          <a:p>
            <a:pPr lvl="1"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Rating = 11 (Positive is Good)</a:t>
            </a:r>
          </a:p>
          <a:p>
            <a:pPr lvl="1"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Rating = -7 (Negative is Good)</a:t>
            </a:r>
          </a:p>
          <a:p>
            <a:pPr>
              <a:buSzPct val="100000"/>
            </a:pPr>
            <a:r>
              <a:rPr lang="en-US" sz="2600" dirty="0">
                <a:solidFill>
                  <a:schemeClr val="bg1"/>
                </a:solidFill>
                <a:latin typeface="Selawik Semibold" panose="020B0702040204020203" pitchFamily="34" charset="0"/>
              </a:rPr>
              <a:t>Using Adjusted +/- to Rate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Player Has Own Adjusted +/- But Plays Different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Weighted Average Across Team Can Evaluate Entire Team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4080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WINVAL or Adjusted +/-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 Lot of Noise (We Can Observe Standard Error in +/- Ratings)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Little Confidence When Player Plays Less Than 500 Minutes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Impact to WINVAL at Meaningless Points of the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Collinearity (Players often Play Together)</a:t>
            </a: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Improvements to Adjusted +/- 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Research by Joseph Hill (2010 Winner of Sloan Paper Competition)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Cross-Validation = Intentionally Splitting Up Data to Use Portions As Training and Test Sets and Then Averaging Over Splits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Ridge Regression = Combat Overfitting and Shrinks Player’s Adjusted +/- Toward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Cross-Validation Necessary for Selection of Tuning Parameter in Ridge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Applies Weights to Loss Function Based on Number of Possessions</a:t>
            </a:r>
          </a:p>
          <a:p>
            <a:pPr marL="0" indent="0">
              <a:buSzPct val="100000"/>
              <a:buNone/>
            </a:pPr>
            <a:endParaRPr lang="en-US" sz="22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7155F69-0A5B-ED3D-EB17-2DAA12DE02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16556" y="6069021"/>
            <a:ext cx="3033805" cy="67934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9649440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9305094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WINVAL Impact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Constantly Evaluate the Impact a Player Has on Probability of Win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 Play for 5 Minutes and Score is 14-5 Favoring My Team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the Raw +/-, Team Would Net +9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Alternatively, I Increased My Team’s Chance of Winning from 50% to 72%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 Impact +/-, Team Would Net +22 Impact Points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 an Alternate Scoreboard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Example of Impact Rating and Interpretation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Kyle Lowry During 2016-2017 Had Impact Rating of 40%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Imagine Kyle Lowry with 4 Average Players Against 5 Average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Kyle Lowry’s Team Would Win 90% of the Time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64265-5DF8-F291-B743-7EFF5108D2D0}"/>
                  </a:ext>
                </a:extLst>
              </p:cNvPr>
              <p:cNvSpPr txBox="1"/>
              <p:nvPr/>
            </p:nvSpPr>
            <p:spPr>
              <a:xfrm>
                <a:off x="2527937" y="5872314"/>
                <a:ext cx="7014332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𝑇𝑒𝑎𝑚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𝑊𝑖𝑛𝑠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𝐼𝑚𝑝𝑎𝑐𝑡𝑅𝑎𝑡𝑖𝑛𝑔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+50%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1664265-5DF8-F291-B743-7EFF5108D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7937" y="5872314"/>
                <a:ext cx="7014332" cy="400110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7149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26774" y="4702986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Nine out of 10 schools are cheating.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other one is in last place.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Jerry Tarkanian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the Box Score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Traditional Statistics Do Not Measure Player’s Ability to … “Make the Team Better”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995B684A-E68F-470C-AE1B-94DCAC6B0F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5514" y="1706299"/>
            <a:ext cx="8799444" cy="204711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7AD1A4F-EE92-4215-80AB-44BF0AA6C16B}"/>
              </a:ext>
            </a:extLst>
          </p:cNvPr>
          <p:cNvSpPr/>
          <p:nvPr/>
        </p:nvSpPr>
        <p:spPr>
          <a:xfrm>
            <a:off x="6480313" y="2074075"/>
            <a:ext cx="357809" cy="1643159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5D5C4FE7-E9F1-42CB-9662-95F02D2E1565}"/>
              </a:ext>
            </a:extLst>
          </p:cNvPr>
          <p:cNvSpPr/>
          <p:nvPr/>
        </p:nvSpPr>
        <p:spPr>
          <a:xfrm flipV="1">
            <a:off x="6595539" y="3717234"/>
            <a:ext cx="795131" cy="510151"/>
          </a:xfrm>
          <a:prstGeom prst="ben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B9A08F-D88D-4AD6-88EC-A16133839B14}"/>
              </a:ext>
            </a:extLst>
          </p:cNvPr>
          <p:cNvSpPr txBox="1"/>
          <p:nvPr/>
        </p:nvSpPr>
        <p:spPr>
          <a:xfrm>
            <a:off x="7390670" y="3873599"/>
            <a:ext cx="32693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Notice the Additional Metric</a:t>
            </a:r>
          </a:p>
        </p:txBody>
      </p: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Historically from Hockey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Number of Goals a Player’s Team Outscores Opponent When a Specific Player is Playing on Ice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Highest: Bobby Orr, 1970-1971, +124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“Worst Statistic in Hockey” by Hockey-Graphs.com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Counting Statistic of Rare Event (Subject to Outliers)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Time on Ice Not Reflected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Who Play the Most and Least Have +/- Closer to 0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Weakest Players Not Given Time to Accumulate Negative +/-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Values are Not Equal i.e. +5 Can Result from Many Scenarios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Application to Basketball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Statistic Based on Points and Scaled to 48 Minutes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Depends on Quality of Players When Player is on Court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on Bad Teams (Below .500 Record) Get Penalized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1205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Pure +/- Ratings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Found on www.82games.com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Cavs Championship Season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Seasonal Player Stats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the Court +-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Lebron James on Bench +-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Net Per 48 Minutes</a:t>
            </a:r>
          </a:p>
          <a:p>
            <a:pPr lvl="2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6661A9-CF89-4CE9-AE13-C62495AD32E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23830" y="1547231"/>
            <a:ext cx="4231871" cy="3820353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B9908F8-738B-420C-881F-17A4CCBC7D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3830" y="5542086"/>
            <a:ext cx="4231871" cy="1230064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558CA63-09B6-48C1-AF8D-39550BD17C2D}"/>
              </a:ext>
            </a:extLst>
          </p:cNvPr>
          <p:cNvSpPr/>
          <p:nvPr/>
        </p:nvSpPr>
        <p:spPr>
          <a:xfrm>
            <a:off x="6923830" y="1828078"/>
            <a:ext cx="530518" cy="212758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990E82C-618F-44C9-AF1E-C615AE501AC3}"/>
              </a:ext>
            </a:extLst>
          </p:cNvPr>
          <p:cNvCxnSpPr>
            <a:stCxn id="21" idx="2"/>
          </p:cNvCxnSpPr>
          <p:nvPr/>
        </p:nvCxnSpPr>
        <p:spPr>
          <a:xfrm>
            <a:off x="7189089" y="2040836"/>
            <a:ext cx="1464581" cy="373711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/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617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2709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=0.22776×48=10.9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3D7497D-C8C5-4D5D-8DD7-8CC054C9E4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7983" y="3046640"/>
                <a:ext cx="4427174" cy="797398"/>
              </a:xfrm>
              <a:prstGeom prst="rect">
                <a:avLst/>
              </a:prstGeom>
              <a:blipFill>
                <a:blip r:embed="rId9"/>
                <a:stretch>
                  <a:fillRect b="-2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val 6">
            <a:extLst>
              <a:ext uri="{FF2B5EF4-FFF2-40B4-BE49-F238E27FC236}">
                <a16:creationId xmlns:a16="http://schemas.microsoft.com/office/drawing/2014/main" id="{26B10136-E058-4D9D-971F-E7957DA0041B}"/>
              </a:ext>
            </a:extLst>
          </p:cNvPr>
          <p:cNvSpPr/>
          <p:nvPr/>
        </p:nvSpPr>
        <p:spPr>
          <a:xfrm>
            <a:off x="9395791" y="1834704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78D58702-9D3C-48CB-9118-0F32BCBD4922}"/>
              </a:ext>
            </a:extLst>
          </p:cNvPr>
          <p:cNvSpPr/>
          <p:nvPr/>
        </p:nvSpPr>
        <p:spPr>
          <a:xfrm>
            <a:off x="9250017" y="56947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F0771BB-FB72-4FE8-8778-A84BB564EC48}"/>
              </a:ext>
            </a:extLst>
          </p:cNvPr>
          <p:cNvSpPr/>
          <p:nvPr/>
        </p:nvSpPr>
        <p:spPr>
          <a:xfrm>
            <a:off x="9256643" y="6612861"/>
            <a:ext cx="496957" cy="166374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/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𝑁𝑒𝑡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𝑃𝑜𝑖𝑛𝑡𝑠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𝑃𝑒𝑟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 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𝑀𝑖𝑛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−125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1261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×48</m:t>
                      </m:r>
                    </m:oMath>
                  </m:oMathPara>
                </a14:m>
                <a:endParaRPr lang="en-US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=−0.09913×48=−4.8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B16F200-4434-4DA1-A1E0-B006DDE63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4329988"/>
                <a:ext cx="4418838" cy="802977"/>
              </a:xfrm>
              <a:prstGeom prst="rect">
                <a:avLst/>
              </a:prstGeom>
              <a:blipFill>
                <a:blip r:embed="rId10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/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𝐶𝑜𝑢𝑟𝑡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−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𝐵𝑒𝑛𝑐h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=10.9−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−4.8</m:t>
                          </m:r>
                        </m:e>
                      </m:d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=15.7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B2E9039-87B6-4067-887B-AB1DCA0DD9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3587" y="5632982"/>
                <a:ext cx="4042004" cy="276999"/>
              </a:xfrm>
              <a:prstGeom prst="rect">
                <a:avLst/>
              </a:prstGeom>
              <a:blipFill>
                <a:blip r:embed="rId11"/>
                <a:stretch>
                  <a:fillRect l="-754" r="-9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261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Rating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Teammates Played With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 for Opponents Played Against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Adjustments Based on Play-by-Play Data Over Whole Season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+/- Rating = 0</a:t>
            </a: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Simulated Game Data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Players 1-9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Compete Against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Players 10-18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 20 Games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Assume Starters Play the Entire Game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of Game Shown Below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AB7A6CAE-15BC-49D7-9120-9A7429C308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3687" y="4723504"/>
            <a:ext cx="7573743" cy="2056791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640705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Modified Game Data into Matrix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Row is a Different Game (Except Last Row)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Column is A Different Player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1 = Played on Team 1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0 = Did Not Play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-1 = Played on Team 2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Last Row of All 1’s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8B92923B-0D65-42A5-ACC2-8AE87399FB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54549" y="3732092"/>
            <a:ext cx="6765983" cy="301627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42413539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Game Results into Vector (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Each Element is a Different Game (Except Last One)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Notice 0 in Last Element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Used to Create Matrix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A </a:t>
            </a: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and Vector </a:t>
            </a:r>
            <a:r>
              <a:rPr lang="en-US" sz="24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y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F8F42B8-0A27-4457-8012-0B780FBB1C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14344" y="1230307"/>
            <a:ext cx="1156342" cy="5541546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BF3144-4862-4B05-B41D-4AF496123A8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25148" y="3360040"/>
            <a:ext cx="4670769" cy="337566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960298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Goal: Estimate Adjusted +/- for All 18 Players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Expressed into Vector (</a:t>
            </a: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b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Constraint: We Want The Sum of Adjusted +/- to Equal 0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 Invoke Constraint With Last Row of A and Element of y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Solve the Linear Equation Using Least Squares Regression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Code for Solving System of Linear Equations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+/- For Each Player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/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,⋯,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18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176622-4EAC-457C-8109-73BC4A9FE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90" y="2005553"/>
                <a:ext cx="3299791" cy="70564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/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1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𝛜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3170CA1-5611-4E63-A5D2-A204D919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533" y="3519490"/>
                <a:ext cx="1404731" cy="70564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113CD89-F69B-4424-A24C-E0BE25846186}"/>
              </a:ext>
            </a:extLst>
          </p:cNvPr>
          <p:cNvCxnSpPr>
            <a:cxnSpLocks/>
          </p:cNvCxnSpPr>
          <p:nvPr/>
        </p:nvCxnSpPr>
        <p:spPr>
          <a:xfrm flipV="1">
            <a:off x="3836706" y="3765861"/>
            <a:ext cx="827649" cy="4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/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acc>
                        <m:accPr>
                          <m:chr m:val="⃑"/>
                          <m:ctrlP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550069B-0C11-4A22-8F46-CBEF12A90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9410" y="3533382"/>
                <a:ext cx="2033130" cy="410305"/>
              </a:xfrm>
              <a:prstGeom prst="rect">
                <a:avLst/>
              </a:prstGeom>
              <a:blipFill>
                <a:blip r:embed="rId9"/>
                <a:stretch>
                  <a:fillRect b="-7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C91D17D-4062-48C9-A538-21C139F1DCF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71246" y="4531384"/>
            <a:ext cx="4624321" cy="705209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CB561D-B23E-4354-9085-FF824E14E9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20481" y="2058561"/>
            <a:ext cx="2386518" cy="472964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6B6826B-41FF-4E8D-91CC-BC51EC0A1522}"/>
              </a:ext>
            </a:extLst>
          </p:cNvPr>
          <p:cNvCxnSpPr>
            <a:cxnSpLocks/>
          </p:cNvCxnSpPr>
          <p:nvPr/>
        </p:nvCxnSpPr>
        <p:spPr>
          <a:xfrm flipV="1">
            <a:off x="6074676" y="5741987"/>
            <a:ext cx="350664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206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+/- Player Ratings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8934462" cy="5541546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Can Be Used to Approximate Game Result</a:t>
            </a: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to Calculate Predicted Scores Using Adjusted +/-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Code and Graphic Comparing Predicted Versus Actual</a:t>
            </a:r>
          </a:p>
          <a:p>
            <a:pPr lvl="1">
              <a:buSzPct val="100000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0" indent="0">
              <a:buSzPct val="100000"/>
              <a:buNone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5750D5FA-546C-4E35-A07D-AB3FCB2E1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69564" y="2026226"/>
            <a:ext cx="6739479" cy="125585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5D85FB-37B9-4D2E-B340-EC6D999BAC6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69564" y="4032739"/>
            <a:ext cx="6147397" cy="731418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3A841C-8D9B-4E77-9833-03A8A09548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3394" y="4649031"/>
            <a:ext cx="3123567" cy="212970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88068714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1139</TotalTime>
  <Words>949</Words>
  <Application>Microsoft Office PowerPoint</Application>
  <PresentationFormat>Widescreen</PresentationFormat>
  <Paragraphs>203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II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+/- Player Ratings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87</cp:revision>
  <dcterms:created xsi:type="dcterms:W3CDTF">2019-09-22T23:34:01Z</dcterms:created>
  <dcterms:modified xsi:type="dcterms:W3CDTF">2023-02-20T02:21:55Z</dcterms:modified>
</cp:coreProperties>
</file>