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98" r:id="rId2"/>
    <p:sldId id="312" r:id="rId3"/>
    <p:sldId id="313" r:id="rId4"/>
    <p:sldId id="314" r:id="rId5"/>
    <p:sldId id="315" r:id="rId6"/>
    <p:sldId id="316" r:id="rId7"/>
    <p:sldId id="317" r:id="rId8"/>
    <p:sldId id="318" r:id="rId9"/>
    <p:sldId id="320" r:id="rId10"/>
    <p:sldId id="321" r:id="rId11"/>
    <p:sldId id="319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68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134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JwMfT2cZGHg?feature=oembed" TargetMode="External"/><Relationship Id="rId5" Type="http://schemas.openxmlformats.org/officeDocument/2006/relationships/image" Target="../media/image7.jpeg"/><Relationship Id="rId4" Type="http://schemas.openxmlformats.org/officeDocument/2006/relationships/image" Target="../media/image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1PyCpG06138?feature=oembed" TargetMode="External"/><Relationship Id="rId5" Type="http://schemas.openxmlformats.org/officeDocument/2006/relationships/image" Target="../media/image8.jpeg"/><Relationship Id="rId4" Type="http://schemas.openxmlformats.org/officeDocument/2006/relationships/image" Target="../media/image2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0.png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0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solidFill>
                  <a:schemeClr val="bg1"/>
                </a:solidFill>
                <a:latin typeface="Selawik Semibold" panose="020B0702040204020203" pitchFamily="34" charset="0"/>
              </a:rPr>
              <a:t>STOR 538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What if Barry Bonds had played without a baseball bat? | Chart Party">
            <a:hlinkClick r:id="" action="ppaction://media"/>
            <a:extLst>
              <a:ext uri="{FF2B5EF4-FFF2-40B4-BE49-F238E27FC236}">
                <a16:creationId xmlns:a16="http://schemas.microsoft.com/office/drawing/2014/main" id="{7A97677A-DEFA-4B5A-BC97-5C4A6D3CC37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118152"/>
            <a:ext cx="9026203" cy="5077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590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2" name="Online Media 1" title="Randy Johnson Kills Dove">
            <a:hlinkClick r:id="" action="ppaction://media"/>
            <a:extLst>
              <a:ext uri="{FF2B5EF4-FFF2-40B4-BE49-F238E27FC236}">
                <a16:creationId xmlns:a16="http://schemas.microsoft.com/office/drawing/2014/main" id="{A0FA2468-D635-4309-835A-1339E606EEA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749611" y="1097978"/>
            <a:ext cx="7541240" cy="565182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extLst>
      <p:ext uri="{BB962C8B-B14F-4D97-AF65-F5344CB8AC3E}">
        <p14:creationId xmlns:p14="http://schemas.microsoft.com/office/powerpoint/2010/main" val="189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latin typeface="Selawik Semibold" panose="020B0702040204020203" pitchFamily="34" charset="0"/>
              </a:rPr>
              <a:t>Final Inspiration</a:t>
            </a:r>
            <a:endParaRPr lang="en-US" dirty="0">
              <a:latin typeface="Selawik Semibold" panose="020B0702040204020203" pitchFamily="34" charset="0"/>
            </a:endParaRP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Well, it took me 17 years to get 3,000 hits in baseball, and I did it in one afternoon on the golf course.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Hank Aaron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Classic Pythagorean Theorem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the Sides of a Right Triangle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sz="2000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Known: More Runs = More Wins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Relationship Between Runs and Wins?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Bill James’ Pythagorean Method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lvl="1"/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Example:  Kansas City in 2014 World Series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651 Runs Scored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624 Runs Allowed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0792"/>
                <a:ext cx="6427903" cy="5755422"/>
              </a:xfrm>
              <a:prstGeom prst="rect">
                <a:avLst/>
              </a:prstGeom>
              <a:blipFill>
                <a:blip r:embed="rId4"/>
                <a:stretch>
                  <a:fillRect l="-1232" t="-7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2290" y="4742393"/>
                <a:ext cx="4467728" cy="6597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/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𝑾𝒊𝒏𝒔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𝟏𝟔𝟐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𝟔𝟓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𝟔𝟐</m:t>
                          </m:r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𝟖𝟒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𝟒𝟑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CF79FB8-0CA9-4241-A68A-608F393E3C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0448" y="5672020"/>
                <a:ext cx="5938775" cy="72295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388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3" y="1524088"/>
                <a:ext cx="8694128" cy="56938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Optimization of Relationship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What is the Best Choice of </a:t>
                </a: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α?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Minimization of Mean Absolute Deviation (MAD)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  <a:cs typeface="Arial" panose="020B0604020202020204" pitchFamily="34" charset="0"/>
                  </a:rPr>
                  <a:t>Optimal: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𝛼</m:t>
                    </m:r>
                    <m:r>
                      <a:rPr lang="en-US" sz="240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1.8</m:t>
                    </m:r>
                  </m:oMath>
                </a14:m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(MAD=0.0199)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Alternative Expression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Forecasting Playoff Series Winners (2005-2016)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Pythagorean Method: 54.8% Accurate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Games Won Approach: 55% Accurate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Interesting Case: 2005 Nationals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3" y="1524088"/>
                <a:ext cx="8694128" cy="5693866"/>
              </a:xfrm>
              <a:prstGeom prst="rect">
                <a:avLst/>
              </a:prstGeom>
              <a:blipFill>
                <a:blip r:embed="rId4"/>
                <a:stretch>
                  <a:fillRect l="-912" t="-7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/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C1066B8-4403-44DF-A560-7518ADDFF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276255"/>
                <a:ext cx="5687006" cy="95359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/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</m:num>
                        <m:den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</m:t>
                          </m:r>
                          <m:sSup>
                            <m:sSupPr>
                              <m:ctrlP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𝑹𝑨</m:t>
                              </m:r>
                              <m:r>
                                <a:rPr lang="en-US" sz="28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sz="28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𝜶</m:t>
                              </m:r>
                            </m:sup>
                          </m:sSup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8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𝝐</m:t>
                      </m:r>
                    </m:oMath>
                  </m:oMathPara>
                </a14:m>
                <a:endParaRPr lang="en-US" sz="28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66D46EC-6DE9-469F-A2CC-81A06687F7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6848" y="4400253"/>
                <a:ext cx="5687006" cy="99661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BD929914-D451-4D2D-B023-CF950550B034}"/>
              </a:ext>
            </a:extLst>
          </p:cNvPr>
          <p:cNvSpPr/>
          <p:nvPr/>
        </p:nvSpPr>
        <p:spPr>
          <a:xfrm>
            <a:off x="7093623" y="2571855"/>
            <a:ext cx="522514" cy="48826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85F6351-C528-43B6-84AF-967CD21B3EC9}"/>
              </a:ext>
            </a:extLst>
          </p:cNvPr>
          <p:cNvCxnSpPr>
            <a:cxnSpLocks/>
          </p:cNvCxnSpPr>
          <p:nvPr/>
        </p:nvCxnSpPr>
        <p:spPr>
          <a:xfrm>
            <a:off x="7678357" y="2867238"/>
            <a:ext cx="1513144" cy="229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09AE00FA-04FD-4AFB-8C2E-CDC48D16B45C}"/>
              </a:ext>
            </a:extLst>
          </p:cNvPr>
          <p:cNvSpPr txBox="1"/>
          <p:nvPr/>
        </p:nvSpPr>
        <p:spPr>
          <a:xfrm>
            <a:off x="9289378" y="2676288"/>
            <a:ext cx="15131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Error</a:t>
            </a:r>
          </a:p>
        </p:txBody>
      </p:sp>
    </p:spTree>
    <p:extLst>
      <p:ext uri="{BB962C8B-B14F-4D97-AF65-F5344CB8AC3E}">
        <p14:creationId xmlns:p14="http://schemas.microsoft.com/office/powerpoint/2010/main" val="3579946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Pythagorean Theorem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Useful for Valuing Players in Trades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Example: Cleveland Guardians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Currently: RS=870 and RA=800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Trade Bing Crosby (100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Frank Sinatra (120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Difference: +20 Runs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Before Trade: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After Trade: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WP = Win %</a:t>
            </a:r>
          </a:p>
          <a:p>
            <a:r>
              <a:rPr lang="en-US" sz="2400" dirty="0">
                <a:solidFill>
                  <a:schemeClr val="bg1"/>
                </a:solidFill>
              </a:rPr>
              <a:t>RS = Runs Scored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RA = Runs Allowed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/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𝟖𝟕𝟎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𝟓𝟑𝟖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9AA2430-FAF9-4662-AADB-3CDCF0AD1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3779011"/>
                <a:ext cx="5687006" cy="1362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/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𝑾𝑷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𝟖𝟗𝟎</m:t>
                                      </m:r>
                                    </m:num>
                                    <m:den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</m:t>
                                      </m:r>
                                      <m:r>
                                        <a:rPr lang="en-US" sz="2000" b="1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𝟗</m:t>
                                      </m:r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𝟎</m:t>
                                      </m:r>
                                    </m:num>
                                    <m:den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𝟖𝟎𝟎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p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</m:t>
                              </m:r>
                            </m:sup>
                          </m:s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𝟓𝟒𝟖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93A59E-8DA5-49AF-B272-9878DABEF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5" y="5393863"/>
                <a:ext cx="5687006" cy="13624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618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Motivation: Mike Trout Vs. Kris Bryant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D59693-332C-F8C0-4003-3074A31D0E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1167" y="2134923"/>
            <a:ext cx="6216708" cy="4573906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CF9D30B3-66E1-426E-AC00-F694C987D3CD}"/>
              </a:ext>
            </a:extLst>
          </p:cNvPr>
          <p:cNvSpPr/>
          <p:nvPr/>
        </p:nvSpPr>
        <p:spPr>
          <a:xfrm>
            <a:off x="6310891" y="3455598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8C93F17-E3A4-41BF-9754-6FA8F16FC8DB}"/>
              </a:ext>
            </a:extLst>
          </p:cNvPr>
          <p:cNvSpPr/>
          <p:nvPr/>
        </p:nvSpPr>
        <p:spPr>
          <a:xfrm>
            <a:off x="8051080" y="3828475"/>
            <a:ext cx="617259" cy="461665"/>
          </a:xfrm>
          <a:prstGeom prst="ellipse">
            <a:avLst/>
          </a:prstGeom>
          <a:noFill/>
          <a:ln w="38100">
            <a:solidFill>
              <a:srgbClr val="39558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693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740811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Argument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Hitting Causes Good and Bad Things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Hits and Walks Create Scoring Opportunities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Better Hitter = More Scoring Opportunity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Relationship of Runs and {S,D,T,HR,BB,HBP}</a:t>
            </a: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Bill James (1979)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Total Bases (TB)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304698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 = Hit</a:t>
            </a:r>
          </a:p>
          <a:p>
            <a:r>
              <a:rPr lang="en-US" sz="2400" dirty="0">
                <a:solidFill>
                  <a:schemeClr val="bg1"/>
                </a:solidFill>
              </a:rPr>
              <a:t>S = Single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D = Double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Triple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Hit-by-Pitch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/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𝑻𝑩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𝑺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𝑫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𝟑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𝑻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𝑯𝑹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64A0236-917F-4167-90AD-58AA27B08A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3406" y="4421065"/>
                <a:ext cx="446772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/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d>
                        <m:dPr>
                          <m:ctrlP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e>
                      </m:d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𝑻𝑩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𝑩𝑩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𝑯𝑩𝑷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4D1FFB5-E4CD-426E-97EB-425D75F0C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274" y="4933497"/>
                <a:ext cx="7214761" cy="6737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226A28F-77BB-4870-986D-F3DC5C3358F8}"/>
              </a:ext>
            </a:extLst>
          </p:cNvPr>
          <p:cNvSpPr txBox="1"/>
          <p:nvPr/>
        </p:nvSpPr>
        <p:spPr>
          <a:xfrm>
            <a:off x="4664764" y="5573536"/>
            <a:ext cx="1861931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# of Base Runners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1C0833-14CE-4120-B290-88DD2BE1B70E}"/>
              </a:ext>
            </a:extLst>
          </p:cNvPr>
          <p:cNvSpPr txBox="1"/>
          <p:nvPr/>
        </p:nvSpPr>
        <p:spPr>
          <a:xfrm>
            <a:off x="6871252" y="5735080"/>
            <a:ext cx="1861932" cy="6463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Rate Players are Advancing</a:t>
            </a:r>
          </a:p>
        </p:txBody>
      </p:sp>
    </p:spTree>
    <p:extLst>
      <p:ext uri="{BB962C8B-B14F-4D97-AF65-F5344CB8AC3E}">
        <p14:creationId xmlns:p14="http://schemas.microsoft.com/office/powerpoint/2010/main" val="1305605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20544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7568039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Evaluation of Runs Created 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Evaluated For Teams from 2010 to 2016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Mean Percentage Error: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Based off Formula for RC, MPE = 3% (21 Runs)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Problem: Formula Developed Off Team Statistics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97453" y="1067024"/>
            <a:ext cx="2637322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Actual Runs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</a:t>
            </a:r>
            <a:r>
              <a:rPr lang="en-US" sz="2400">
                <a:solidFill>
                  <a:schemeClr val="bg1"/>
                </a:solidFill>
              </a:rPr>
              <a:t>= Predicted Runs</a:t>
            </a:r>
            <a:endParaRPr lang="en-US" sz="2400" dirty="0">
              <a:solidFill>
                <a:schemeClr val="bg1"/>
              </a:solidFill>
            </a:endParaRPr>
          </a:p>
          <a:p>
            <a:r>
              <a:rPr lang="en-US" sz="2400" dirty="0">
                <a:solidFill>
                  <a:schemeClr val="bg1"/>
                </a:solidFill>
              </a:rPr>
              <a:t>n = Sample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10D35-E144-4B4F-9E8E-7B2C7BD470E4}"/>
                  </a:ext>
                </a:extLst>
              </p:cNvPr>
              <p:cNvSpPr txBox="1"/>
              <p:nvPr/>
            </p:nvSpPr>
            <p:spPr>
              <a:xfrm>
                <a:off x="1862379" y="250126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𝑴𝑷𝑬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𝟏𝟎𝟎</m:t>
                          </m:r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%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f>
                            <m:fPr>
                              <m:ctrlP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sz="2000" b="1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b="1" i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sSub>
                                    <m:sSubPr>
                                      <m:ctrlP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𝒚</m:t>
                                      </m:r>
                                    </m:e>
                                    <m:sub>
                                      <m:r>
                                        <a:rPr lang="en-US" sz="2000" b="1" i="1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e>
                              </m:acc>
                            </m:num>
                            <m:den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E510D35-E144-4B4F-9E8E-7B2C7BD470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2379" y="2501265"/>
                <a:ext cx="7214761" cy="9312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DF432F-25B4-436B-A074-8F3327E15A0E}"/>
              </a:ext>
            </a:extLst>
          </p:cNvPr>
          <p:cNvCxnSpPr/>
          <p:nvPr/>
        </p:nvCxnSpPr>
        <p:spPr>
          <a:xfrm flipH="1">
            <a:off x="9441725" y="1524088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F597E2-B0BA-4100-AE1A-DCDA4C81BFCF}"/>
              </a:ext>
            </a:extLst>
          </p:cNvPr>
          <p:cNvCxnSpPr>
            <a:cxnSpLocks/>
          </p:cNvCxnSpPr>
          <p:nvPr/>
        </p:nvCxnSpPr>
        <p:spPr>
          <a:xfrm>
            <a:off x="9551347" y="1524175"/>
            <a:ext cx="106017" cy="9276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922086D-B979-49FC-88AE-7225BB54686F}"/>
              </a:ext>
            </a:extLst>
          </p:cNvPr>
          <p:cNvSpPr txBox="1"/>
          <p:nvPr/>
        </p:nvSpPr>
        <p:spPr>
          <a:xfrm>
            <a:off x="3518452" y="4583285"/>
            <a:ext cx="2577548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Model Based On Teams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BF52FB1-5388-41E0-B405-5E9F2F54BB91}"/>
              </a:ext>
            </a:extLst>
          </p:cNvPr>
          <p:cNvSpPr/>
          <p:nvPr/>
        </p:nvSpPr>
        <p:spPr>
          <a:xfrm>
            <a:off x="6215270" y="4591316"/>
            <a:ext cx="914400" cy="3693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5E1AD6-0761-4E69-9266-1C61CF2E6514}"/>
              </a:ext>
            </a:extLst>
          </p:cNvPr>
          <p:cNvSpPr txBox="1"/>
          <p:nvPr/>
        </p:nvSpPr>
        <p:spPr>
          <a:xfrm>
            <a:off x="7248940" y="4598088"/>
            <a:ext cx="1961669" cy="36933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Predict on Players</a:t>
            </a:r>
          </a:p>
        </p:txBody>
      </p:sp>
      <p:graphicFrame>
        <p:nvGraphicFramePr>
          <p:cNvPr id="12" name="Table 13">
            <a:extLst>
              <a:ext uri="{FF2B5EF4-FFF2-40B4-BE49-F238E27FC236}">
                <a16:creationId xmlns:a16="http://schemas.microsoft.com/office/drawing/2014/main" id="{56B62377-9AFC-4F12-97EC-C5A4B95C0A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222152"/>
              </p:ext>
            </p:extLst>
          </p:nvPr>
        </p:nvGraphicFramePr>
        <p:xfrm>
          <a:off x="4698842" y="5305279"/>
          <a:ext cx="4958522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47926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247926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Runs Created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Bryant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Trout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134.02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139429">
                <a:tc>
                  <a:txBody>
                    <a:bodyPr/>
                    <a:lstStyle/>
                    <a:p>
                      <a:r>
                        <a:rPr lang="en-US" dirty="0"/>
                        <a:t>Cabrera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147.54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4160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RC Flaw= Biased Toward Plate Appearances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1: 1.8% of AB are 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2: Additional Outs Caused by GIDP, SF, SAC,  and 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3: Sometimes 27 Outs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Observation 4: Following in Units of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𝑯</m:t>
                    </m:r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𝟎𝟏𝟖</m:t>
                        </m:r>
                      </m:e>
                    </m:d>
                    <m:r>
                      <a:rPr lang="en-US" sz="2000" b="1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𝑨𝑩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0003" y="2673561"/>
                <a:ext cx="501991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/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𝐓𝐎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𝟗𝟖𝟐</m:t>
                        </m:r>
                      </m:e>
                    </m:d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𝐀𝐁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𝐇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𝐆𝐈𝐃𝐏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𝐒𝐅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𝐒𝐀𝐂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𝐂𝐒</m:t>
                    </m:r>
                  </m:oMath>
                </a14:m>
                <a:r>
                  <a:rPr lang="en-US" sz="2000" b="1" dirty="0">
                    <a:solidFill>
                      <a:schemeClr val="bg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26CC46B-79B4-4879-B985-9ECEFCFA2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650" y="3873345"/>
                <a:ext cx="560631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/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𝑨𝒗𝒆𝒓𝒂𝒈𝒆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𝑶𝒖𝒕𝒔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𝑷𝒆𝒓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𝑮𝒂𝒎𝒆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𝟖𝟑</m:t>
                      </m:r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07E5B8F-79DA-4D64-AFB6-BB86C2063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6545" y="4816413"/>
                <a:ext cx="5606318" cy="400110"/>
              </a:xfrm>
              <a:prstGeom prst="rect">
                <a:avLst/>
              </a:prstGeom>
              <a:blipFill>
                <a:blip r:embed="rId6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/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𝑻𝑶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𝟖𝟑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FC6D2C2-56FA-4B0D-B61D-493E1B773F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8241" y="5706492"/>
                <a:ext cx="5606318" cy="6665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5819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Runs-Created Approach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4088"/>
            <a:ext cx="6249653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Per Game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Final Formula for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of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Updated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7A9EEB-AAC8-4D56-8CAF-90ECAAAC58B0}"/>
              </a:ext>
            </a:extLst>
          </p:cNvPr>
          <p:cNvSpPr txBox="1"/>
          <p:nvPr/>
        </p:nvSpPr>
        <p:spPr>
          <a:xfrm>
            <a:off x="9329738" y="1067024"/>
            <a:ext cx="2705037" cy="34163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RC = Runs Created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AB = At-bat</a:t>
            </a:r>
          </a:p>
          <a:p>
            <a:r>
              <a:rPr lang="en-US" sz="2400" dirty="0">
                <a:solidFill>
                  <a:schemeClr val="bg1"/>
                </a:solidFill>
              </a:rPr>
              <a:t>E = Errors</a:t>
            </a:r>
          </a:p>
          <a:p>
            <a:r>
              <a:rPr lang="en-US" sz="2400" dirty="0">
                <a:solidFill>
                  <a:schemeClr val="bg1"/>
                </a:solidFill>
              </a:rPr>
              <a:t>H = Hits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TO = Total Outs</a:t>
            </a:r>
          </a:p>
          <a:p>
            <a:r>
              <a:rPr lang="en-US" sz="2400" dirty="0">
                <a:solidFill>
                  <a:schemeClr val="bg1"/>
                </a:solidFill>
              </a:rPr>
              <a:t>GIDP = Double-Play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SF = Sacrifice Fly</a:t>
            </a:r>
          </a:p>
          <a:p>
            <a:r>
              <a:rPr lang="en-US" sz="2400" dirty="0">
                <a:solidFill>
                  <a:schemeClr val="bg1"/>
                </a:solidFill>
              </a:rPr>
              <a:t>SAC = Sacrifice Bunt</a:t>
            </a:r>
          </a:p>
          <a:p>
            <a:r>
              <a:rPr lang="en-US" sz="2400" dirty="0">
                <a:solidFill>
                  <a:schemeClr val="bg1"/>
                </a:solidFill>
              </a:rPr>
              <a:t>CS = Caught Stealing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/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f>
                            <m:f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𝑻𝑶</m:t>
                              </m:r>
                            </m:num>
                            <m:den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𝟐𝟔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𝟖𝟑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203ED21-F43A-4B2C-ACD3-2E8B64A27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8707" y="2317952"/>
                <a:ext cx="5019917" cy="91884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9" name="Table 13">
            <a:extLst>
              <a:ext uri="{FF2B5EF4-FFF2-40B4-BE49-F238E27FC236}">
                <a16:creationId xmlns:a16="http://schemas.microsoft.com/office/drawing/2014/main" id="{684D1EBC-AC31-4F0A-9C4C-7F2DF17F05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5072862"/>
              </p:ext>
            </p:extLst>
          </p:nvPr>
        </p:nvGraphicFramePr>
        <p:xfrm>
          <a:off x="6073394" y="5240795"/>
          <a:ext cx="4958523" cy="1463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52841">
                  <a:extLst>
                    <a:ext uri="{9D8B030D-6E8A-4147-A177-3AD203B41FA5}">
                      <a16:colId xmlns:a16="http://schemas.microsoft.com/office/drawing/2014/main" val="4170309635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2233250364"/>
                    </a:ext>
                  </a:extLst>
                </a:gridCol>
                <a:gridCol w="1652841">
                  <a:extLst>
                    <a:ext uri="{9D8B030D-6E8A-4147-A177-3AD203B41FA5}">
                      <a16:colId xmlns:a16="http://schemas.microsoft.com/office/drawing/2014/main" val="866818296"/>
                    </a:ext>
                  </a:extLst>
                </a:gridCol>
              </a:tblGrid>
              <a:tr h="284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Playa and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RC/G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380268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Bryant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129.09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887029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Trout 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134.02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5498701"/>
                  </a:ext>
                </a:extLst>
              </a:tr>
              <a:tr h="284526">
                <a:tc>
                  <a:txBody>
                    <a:bodyPr/>
                    <a:lstStyle/>
                    <a:p>
                      <a:r>
                        <a:rPr lang="en-US" dirty="0"/>
                        <a:t>Cabrera 2013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147.54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41015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/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𝑹𝑪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den>
                      </m:f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𝑹𝒖𝒏𝒔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𝑪𝒓𝒆𝒂𝒕𝒆𝒅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𝑮𝒂𝒎𝒆𝒔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𝑾𝒐𝒓𝒕𝒉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𝒐𝒇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𝑶𝒖𝒕𝒔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𝑼𝒔𝒆𝒅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𝒃𝒚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𝑩𝒂𝒕𝒕𝒆𝒓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70FE0C8-BA60-47C9-BC06-74570CE30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3005" y="4130041"/>
                <a:ext cx="7003807" cy="7309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9210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2675</TotalTime>
  <Words>665</Words>
  <Application>Microsoft Office PowerPoint</Application>
  <PresentationFormat>Widescreen</PresentationFormat>
  <Paragraphs>187</Paragraphs>
  <Slides>12</Slides>
  <Notes>1</Notes>
  <HiddenSlides>0</HiddenSlides>
  <MMClips>2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Selawik Semibold</vt:lpstr>
      <vt:lpstr>Office Theme</vt:lpstr>
      <vt:lpstr>Baseball II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50</cp:revision>
  <dcterms:created xsi:type="dcterms:W3CDTF">2019-09-02T18:29:52Z</dcterms:created>
  <dcterms:modified xsi:type="dcterms:W3CDTF">2023-01-25T23:26:34Z</dcterms:modified>
</cp:coreProperties>
</file>