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21"/>
  </p:notesMasterIdLst>
  <p:sldIdLst>
    <p:sldId id="298" r:id="rId2"/>
    <p:sldId id="305" r:id="rId3"/>
    <p:sldId id="303" r:id="rId4"/>
    <p:sldId id="304" r:id="rId5"/>
    <p:sldId id="318" r:id="rId6"/>
    <p:sldId id="319" r:id="rId7"/>
    <p:sldId id="320" r:id="rId8"/>
    <p:sldId id="322" r:id="rId9"/>
    <p:sldId id="321" r:id="rId10"/>
    <p:sldId id="327" r:id="rId11"/>
    <p:sldId id="309" r:id="rId12"/>
    <p:sldId id="317" r:id="rId13"/>
    <p:sldId id="311" r:id="rId14"/>
    <p:sldId id="315" r:id="rId15"/>
    <p:sldId id="316" r:id="rId16"/>
    <p:sldId id="312" r:id="rId17"/>
    <p:sldId id="313" r:id="rId18"/>
    <p:sldId id="314" r:id="rId19"/>
    <p:sldId id="28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BDB196"/>
    <a:srgbClr val="B23615"/>
    <a:srgbClr val="BDB5B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84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0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jpeg"/><Relationship Id="rId7" Type="http://schemas.openxmlformats.org/officeDocument/2006/relationships/image" Target="../media/image25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jpeg"/><Relationship Id="rId7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1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</a:t>
            </a:r>
            <a:r>
              <a:rPr lang="en-US" sz="240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STOR </a:t>
            </a:r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538</a:t>
            </a:r>
            <a:endParaRPr lang="en-US" sz="24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the Warriors Win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the Cavs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Vig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A0769-C5FF-07BA-F9FF-E88CC69057AA}"/>
                  </a:ext>
                </a:extLst>
              </p:cNvPr>
              <p:cNvSpPr txBox="1"/>
              <p:nvPr/>
            </p:nvSpPr>
            <p:spPr>
              <a:xfrm>
                <a:off x="3103684" y="4786422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𝑉𝑖𝑔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=70.59%+33.33%−100%=3.92%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9A0769-C5FF-07BA-F9FF-E88CC690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684" y="4786422"/>
                <a:ext cx="8270791" cy="400110"/>
              </a:xfrm>
              <a:prstGeom prst="rect">
                <a:avLst/>
              </a:prstGeom>
              <a:blipFill>
                <a:blip r:embed="rId4"/>
                <a:stretch>
                  <a:fillRect l="-29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43F550-C0DC-E189-B0AE-60E567A43E27}"/>
                  </a:ext>
                </a:extLst>
              </p:cNvPr>
              <p:cNvSpPr txBox="1"/>
              <p:nvPr/>
            </p:nvSpPr>
            <p:spPr>
              <a:xfrm>
                <a:off x="1778000" y="2367059"/>
                <a:ext cx="8270791" cy="6756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𝑊𝑎𝑟𝑟𝑖𝑜𝑟𝑠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240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240+100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∗100=70.59%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43F550-C0DC-E189-B0AE-60E567A43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8000" y="2367059"/>
                <a:ext cx="8270791" cy="6756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879F1A-FB8C-5FF8-7D85-EB63483AF6AF}"/>
                  </a:ext>
                </a:extLst>
              </p:cNvPr>
              <p:cNvSpPr txBox="1"/>
              <p:nvPr/>
            </p:nvSpPr>
            <p:spPr>
              <a:xfrm>
                <a:off x="1471449" y="3646535"/>
                <a:ext cx="8270791" cy="702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𝐶𝑎𝑣𝑠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200+100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∗100=33.33%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8879F1A-FB8C-5FF8-7D85-EB63483AF6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49" y="3646535"/>
                <a:ext cx="8270791" cy="7022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207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Combination of Bets Without Risk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Consider the Following Betting Lines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1 Offers Better Odds on Colts = Take Colts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Bookie 2 Offers Better Odds on Bears = Take Bears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E22094-1626-4476-BECC-5677C16F00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2795" y="2911174"/>
            <a:ext cx="7650009" cy="1035651"/>
          </a:xfrm>
          <a:prstGeom prst="rect">
            <a:avLst/>
          </a:prstGeom>
          <a:ln w="38100">
            <a:solidFill>
              <a:srgbClr val="B23615"/>
            </a:solidFill>
          </a:ln>
        </p:spPr>
      </p:pic>
    </p:spTree>
    <p:extLst>
      <p:ext uri="{BB962C8B-B14F-4D97-AF65-F5344CB8AC3E}">
        <p14:creationId xmlns:p14="http://schemas.microsoft.com/office/powerpoint/2010/main" val="2115746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Arbitrage Betting Opportunity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</a:t>
            </a: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Dollars with Bookie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$100 Dollars with Bookie 2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Colts Win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Profit if Bears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Betting Between $122 and $125 With Bookie 1 Guarantees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/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BDB5B6"/>
                                  </a:solidFill>
                                  <a:latin typeface="Cambria Math" panose="02040503050406030204" pitchFamily="18" charset="0"/>
                                </a:rPr>
                                <m:t>122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−100&gt;0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&gt;$122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9C47CE-D9E6-4DCB-B7FB-FB0969BF4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896" y="3057868"/>
                <a:ext cx="8270791" cy="7838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/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125−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         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&lt;$125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C4F47C1-A754-42A7-B09D-8718ACE03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74" y="4354628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14276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Parlay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Involving Typically 2 to 10 Bets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Can Involve Mixture of Completely Different Bets/Events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Gives You Worse Odds to Win, But Larger Potential Reward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All Bets Must Win for You to Win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Suppose You Parlay Two Bets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Each Bet Has 50% Chance of Winning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𝑊𝑖𝑛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=0.5×0.5=0.25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𝐿𝑜𝑠𝑒</m:t>
                        </m:r>
                      </m:e>
                    </m:d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0.5×0.5+0.5×0.5+0.5×0.5=0.75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Fair Odds = 3/1 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Losing is 3 Times More Likely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Actual Odds 2.6/1</a:t>
                </a:r>
                <a:endParaRPr lang="en-US" sz="2000" i="1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2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03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Edge for Parlay if Betting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Fair Odds, Expected Profit is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 2.6/1 Odds, Expected Profit is …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House Expected to Win 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Percent of Bet = +10%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Table of Payoffs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/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=0.25×260−0.75×100=−10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711E012-93F5-4E5C-AF79-F4CAB38A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20" y="2876277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7B0C646-CEAB-8386-2C7B-933C34564C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8414" y="4398118"/>
            <a:ext cx="5034915" cy="2182272"/>
          </a:xfrm>
          <a:prstGeom prst="rect">
            <a:avLst/>
          </a:prstGeom>
          <a:ln w="28575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3770241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Parlay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Correlated Events in Parlays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1: Choose Chiefs to Win in game Chiefs -7 / Broncos +7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2: Choose Chiefs to Score Over 44 Points in Over/Under Bet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Notice the Following Conditional Probability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If Events are Independent: 3/1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Parlay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for This Parlay: 0.65/0.35=1.86/1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You Bet $1 and Win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Should Win $1.86</a:t>
            </a:r>
          </a:p>
          <a:p>
            <a:pPr lvl="3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 Will Win $2.6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/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AB1A859-DB28-4D8A-BEB2-6F2E7FEB3A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2553925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/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=0.5=50%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750761D-5399-490F-A94B-DEEB9A531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456" y="3228945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/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=70%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9663949-9014-4145-A5AF-F777E89D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066" y="3846408"/>
                <a:ext cx="8270791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/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𝑃𝑎𝑟𝑙𝑎𝑦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𝐵𝑒𝑡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1|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𝑊𝑖𝑛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2)=0.35%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877BB0C-7F83-44AC-8FFC-74F21E3CD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364" y="4797925"/>
                <a:ext cx="8270791" cy="400110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624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Teaser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Multi-Event Wager Like a Parlay But Pay Less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Two Events and Need to Win Both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K-</a:t>
                </a: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Point Teaser (Bettor Alters Point Spreads by </a:t>
                </a:r>
                <a:r>
                  <a:rPr lang="en-US" sz="2000" i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K)</a:t>
                </a: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Situation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2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Example of 4-Point Teaser Taking UNC and WF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1: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−8 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Game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NC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𝑆𝑇𝐴𝑇𝐸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−10   /  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𝑊𝐹</m:t>
                    </m:r>
                    <m:r>
                      <a:rPr lang="en-US" sz="2000" i="1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 Win Teaser, We Need …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to Win by More Than 8 Points</a:t>
                </a:r>
              </a:p>
              <a:p>
                <a:pPr lvl="3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18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WF to Lose by Fewer Than 10 Points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Notice that the Point Spreads Got “Better”</a:t>
                </a:r>
              </a:p>
              <a:p>
                <a:pPr lvl="2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6211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Either Game “Pushes” = Teaser “Pushes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 Football, Teasers Usually Involve 6, 6.5, or 7 Points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 Teaser Payoff Grid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History of 7-Point Teasers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Win 70.6%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Push 1.5%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Lose 27.9% of the Time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205157-84D0-49CD-BF27-B5BEB428B2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6159" y="3063262"/>
            <a:ext cx="3915177" cy="1673586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345DB59-DB0A-473C-82B2-0D07580FD076}"/>
              </a:ext>
            </a:extLst>
          </p:cNvPr>
          <p:cNvCxnSpPr>
            <a:cxnSpLocks/>
          </p:cNvCxnSpPr>
          <p:nvPr/>
        </p:nvCxnSpPr>
        <p:spPr>
          <a:xfrm>
            <a:off x="6959277" y="360873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3615A5B-C6BA-43CA-AFC4-23CBB9518BC8}"/>
              </a:ext>
            </a:extLst>
          </p:cNvPr>
          <p:cNvCxnSpPr>
            <a:cxnSpLocks/>
          </p:cNvCxnSpPr>
          <p:nvPr/>
        </p:nvCxnSpPr>
        <p:spPr>
          <a:xfrm>
            <a:off x="6959276" y="4611139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4134AAA-4387-4E63-A5A9-8606F4A68D85}"/>
              </a:ext>
            </a:extLst>
          </p:cNvPr>
          <p:cNvSpPr txBox="1"/>
          <p:nvPr/>
        </p:nvSpPr>
        <p:spPr>
          <a:xfrm>
            <a:off x="7690037" y="3424068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$130 to Win $100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DD63F6-AD23-4564-AD02-18DD7EAEF497}"/>
              </a:ext>
            </a:extLst>
          </p:cNvPr>
          <p:cNvSpPr txBox="1"/>
          <p:nvPr/>
        </p:nvSpPr>
        <p:spPr>
          <a:xfrm>
            <a:off x="7690037" y="4408156"/>
            <a:ext cx="2376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DB5B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 $100 to Win $500</a:t>
            </a:r>
          </a:p>
        </p:txBody>
      </p:sp>
    </p:spTree>
    <p:extLst>
      <p:ext uri="{BB962C8B-B14F-4D97-AF65-F5344CB8AC3E}">
        <p14:creationId xmlns:p14="http://schemas.microsoft.com/office/powerpoint/2010/main" val="1013798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Winning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Pushing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of Losing Teaser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Profit of 7-Point Teaser Bet of $130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/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=0.4984×100+0.0298×0+0.4718×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−130</m:t>
                          </m:r>
                        </m:e>
                      </m:d>
                      <m:r>
                        <a:rPr lang="en-US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=−$11.49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66BA0C-2EEE-4027-BBEC-1A17E8EFB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4398486"/>
                <a:ext cx="8540884" cy="369332"/>
              </a:xfrm>
              <a:prstGeom prst="rect">
                <a:avLst/>
              </a:prstGeom>
              <a:blipFill>
                <a:blip r:embed="rId5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/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𝑊𝑖𝑛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=0.706×0.706=0.4984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3768DD-9DF1-4E81-AA6E-B4C5FDCA7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9668" y="2275276"/>
                <a:ext cx="665461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/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𝑃𝑢𝑠h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=0.015×0.015+0.015×0.985+0.985×.015=0.0298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E7BC63-BE08-44EC-9B22-B50F43B6D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798" y="2974237"/>
                <a:ext cx="827079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/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𝐿𝑜𝑠𝑒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=1−0.4984−0.0298=0.4718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A8DE746-5EA9-4A96-A808-BD201D05B1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1943" y="3640169"/>
                <a:ext cx="827079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7447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3812476" y="4124011"/>
            <a:ext cx="801676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Take Bets, </a:t>
            </a:r>
            <a:r>
              <a:rPr lang="en-US" sz="32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Don’t Make Bets</a:t>
            </a:r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-Mahatma Mario</a:t>
            </a: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Person/Organization Who Takes Bets and Pays Off Bets in Sports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Bookie (Individual)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a Sportsbook (Organization)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The Real Winner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AKA Someone Who Profits Off Stupidity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Five Online Sportsbooks for US Bettors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Bovada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5Dimes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BetOnline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GTBets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Youwager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182880" indent="-18288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3152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0584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280160" indent="-18288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2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500000" indent="-228600" algn="l" defTabSz="914400" rtl="0" eaLnBrk="1" latinLnBrk="0" hangingPunct="1">
                  <a:lnSpc>
                    <a:spcPct val="90000"/>
                  </a:lnSpc>
                  <a:spcBef>
                    <a:spcPts val="400"/>
                  </a:spcBef>
                  <a:spcAft>
                    <a:spcPts val="200"/>
                  </a:spcAft>
                  <a:buClr>
                    <a:schemeClr val="accent1">
                      <a:lumMod val="75000"/>
                    </a:schemeClr>
                  </a:buClr>
                  <a:buSzPct val="85000"/>
                  <a:buFont typeface="Wingdings" pitchFamily="2" charset="2"/>
                  <a:buChar char="§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is Favored by 12 Points Over Duke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Why? Because I Like Working at UNC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“Point Spread”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Often Expressed: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𝑈𝑁𝐶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−12    /  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𝐷𝑈𝐾𝐸</m:t>
                    </m:r>
                    <m:r>
                      <a:rPr lang="en-US" sz="20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+12</m:t>
                    </m:r>
                  </m:oMath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Bookmaker</a:t>
                </a:r>
              </a:p>
              <a:p>
                <a:pPr marL="274320" lvl="1" indent="0">
                  <a:buClr>
                    <a:schemeClr val="bg2">
                      <a:lumMod val="90000"/>
                    </a:schemeClr>
                  </a:buClr>
                  <a:buSzPct val="100000"/>
                  <a:buNone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Negative Implies Favorite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UNC Wins and Score is 87 to 65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Bet on UNC = Winning Bet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𝑈𝑁𝐶</m:t>
                        </m:r>
                        <m:r>
                          <a:rPr lang="en-US" i="1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𝐷𝑈𝐾𝐸</m:t>
                        </m:r>
                      </m:e>
                    </m:d>
                    <m:r>
                      <a:rPr lang="en-US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−12&gt;0</m:t>
                    </m:r>
                  </m:oMath>
                </a14:m>
                <a:endParaRPr lang="en-US" sz="18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pPr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Total Points is Expected to Be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Known as the “Over/Under”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Similar to Betting on Point Spread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r>
                  <a:rPr lang="en-US" sz="20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Selawik Semibold" panose="020B0702040204020203" pitchFamily="34" charset="0"/>
                  </a:rPr>
                  <a:t>Even Probability Below 150 and Above 150</a:t>
                </a:r>
              </a:p>
              <a:p>
                <a:pPr lvl="1">
                  <a:buClr>
                    <a:schemeClr val="bg2">
                      <a:lumMod val="90000"/>
                    </a:schemeClr>
                  </a:buClr>
                  <a:buSzPct val="100000"/>
                </a:pPr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2" name="Subtitle 2">
                <a:extLst>
                  <a:ext uri="{FF2B5EF4-FFF2-40B4-BE49-F238E27FC236}">
                    <a16:creationId xmlns:a16="http://schemas.microsoft.com/office/drawing/2014/main" id="{66F7651F-9E92-431E-8D7F-7A494EDA92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457" y="1541441"/>
                <a:ext cx="8723359" cy="5316559"/>
              </a:xfrm>
              <a:prstGeom prst="rect">
                <a:avLst/>
              </a:prstGeom>
              <a:blipFill>
                <a:blip r:embed="rId4"/>
                <a:stretch>
                  <a:fillRect l="-908" t="-1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/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&gt;12</m:t>
                          </m:r>
                        </m:e>
                      </m:d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𝑈𝑁𝐶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𝐷𝑈𝐾𝐸</m:t>
                          </m:r>
                          <m:r>
                            <a:rPr lang="en-US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&lt;12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50%</m:t>
                      </m:r>
                    </m:oMath>
                  </m:oMathPara>
                </a14:m>
                <a:endParaRPr lang="en-US" dirty="0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D33FC5-D525-4722-9941-D51BBFBB7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608" y="3331081"/>
                <a:ext cx="6654611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28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Unit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Popular Term in Sports Betting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Measurement of the Size of Someone’s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+25 Units Doesn’t Mean Anything and is Arbitrary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What is Better?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1: Started with $100 and Now Has $800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2: Started with $1000 and Now Has $8000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$1,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7000 Units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Each Unit is 1% of Bankroll,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1 is Up 700 Units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Person 2 is Up 700 Units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3688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Odds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Ratio of Probability of Losing to Probability of Winning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Fractional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1/10 or 0.1/1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American Representation: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100 or -100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-1000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for Payout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$10 or Bet $100 to Win $1000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$1 or Bet $100 to Win 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 to Win $0.10 or Bet $1000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12801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Payout Odds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Bookmakers Use Odds to Payout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Team Has 50% Chance of Winning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Fair Odds is 1/1 (100 or -100)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Most Common Odds is 10/11  (-110) 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 of Typical Odds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 to Win $10 (Total=$21)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$110 to Win $100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Win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Formula: Total Amount If You Lose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/>
              <p:nvPr/>
            </p:nvSpPr>
            <p:spPr>
              <a:xfrm>
                <a:off x="1322435" y="4754738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𝐹𝑟𝑎𝑐𝑡𝑖𝑜𝑛𝑎𝑙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𝑂𝑑𝑑𝑠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D74E0-9866-458A-A961-1983CB2CD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435" y="4754738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/>
              <p:nvPr/>
            </p:nvSpPr>
            <p:spPr>
              <a:xfrm>
                <a:off x="204693" y="5522771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𝐵𝑎𝑠𝑒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𝐵𝑒𝑡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AA658A7-71D4-4A7C-9720-FB4E02C71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93" y="5522771"/>
                <a:ext cx="827079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696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Bettors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Gambler Wins a Point Spread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is Expected Profit $0 If Betting $11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If Gambler Wins More Than 52.4% of Time, Gambler Wins Long Term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How Bookmakers Make Money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Vig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= House Edge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P(Favorite Wins) + P(Underdog Wins)-100%</a:t>
            </a: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/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−11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7A4F99-C0B6-4B80-8B2E-CF59E97E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73" y="2580050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C069FF-DF5D-49ED-9AB2-EC36163AEFAD}"/>
              </a:ext>
            </a:extLst>
          </p:cNvPr>
          <p:cNvCxnSpPr>
            <a:cxnSpLocks/>
          </p:cNvCxnSpPr>
          <p:nvPr/>
        </p:nvCxnSpPr>
        <p:spPr>
          <a:xfrm>
            <a:off x="7026210" y="2782174"/>
            <a:ext cx="792051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/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=0.524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CAD0410-163F-447A-A5BD-47A2C5859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80" y="2571487"/>
                <a:ext cx="2485767" cy="400110"/>
              </a:xfrm>
              <a:prstGeom prst="rect">
                <a:avLst/>
              </a:prstGeom>
              <a:blipFill>
                <a:blip r:embed="rId6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/>
              <p:nvPr/>
            </p:nvSpPr>
            <p:spPr>
              <a:xfrm>
                <a:off x="1243752" y="4916449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𝑉𝑖𝑔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=52.4%+52.4%−100%=4.8%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885F2F3-E7B8-4736-A201-66C377BD61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752" y="4916449"/>
                <a:ext cx="8270791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15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Gamblers Don’t Only Have to Bet on Events with 50% Chance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Allows Bettor to Bet on Who Wins Outright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 in 2017 NBA Finals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-240 Warriors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+200 Cavaliers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Negative Implies Favored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Interpretation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$240 on Warriors and Get $100 if Warriors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Bet $100 on Cavaliers and Get $200 If Cavs Win</a:t>
            </a:r>
          </a:p>
          <a:p>
            <a:pPr marL="548640" lvl="2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7455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Sports gambling 101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9123246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Money Line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Warriors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Probability Warriors Win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Warriors Have 71% Chance of Winning or Higher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Strategy for Betting on Cavs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Want Expected Profit to Be More Than $0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1800" i="1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Believe Warriors Have 67% Chance of Winning or Lower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274320" lvl="1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/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−240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974B65-8469-4979-8F0E-8B5FCB640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3" y="2999844"/>
                <a:ext cx="8270791" cy="400110"/>
              </a:xfrm>
              <a:prstGeom prst="rect">
                <a:avLst/>
              </a:prstGeom>
              <a:blipFill>
                <a:blip r:embed="rId4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/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𝑃𝑟𝑜𝑓𝑖𝑡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+(200)×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rgbClr val="BDB5B6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rgbClr val="BDB5B6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>
                  <a:solidFill>
                    <a:srgbClr val="BDB5B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DDB5C7-2531-4B97-8786-E04E0D7A8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602" y="4654140"/>
                <a:ext cx="8270791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132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</TotalTime>
  <Words>1264</Words>
  <Application>Microsoft Office PowerPoint</Application>
  <PresentationFormat>Widescreen</PresentationFormat>
  <Paragraphs>265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Sports gambling 101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Giacomazzo, Mario</cp:lastModifiedBy>
  <cp:revision>75</cp:revision>
  <dcterms:created xsi:type="dcterms:W3CDTF">2019-11-01T03:45:16Z</dcterms:created>
  <dcterms:modified xsi:type="dcterms:W3CDTF">2023-04-18T04:39:37Z</dcterms:modified>
</cp:coreProperties>
</file>