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8" r:id="rId2"/>
    <p:sldId id="332" r:id="rId3"/>
    <p:sldId id="339" r:id="rId4"/>
    <p:sldId id="340" r:id="rId5"/>
    <p:sldId id="341" r:id="rId6"/>
    <p:sldId id="333" r:id="rId7"/>
    <p:sldId id="334" r:id="rId8"/>
    <p:sldId id="335" r:id="rId9"/>
    <p:sldId id="336" r:id="rId10"/>
    <p:sldId id="337" r:id="rId11"/>
    <p:sldId id="346" r:id="rId12"/>
    <p:sldId id="338" r:id="rId13"/>
    <p:sldId id="342" r:id="rId14"/>
    <p:sldId id="343" r:id="rId15"/>
    <p:sldId id="345" r:id="rId16"/>
    <p:sldId id="319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82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wPRBFT1DAng?feature=oembed" TargetMode="External"/><Relationship Id="rId5" Type="http://schemas.openxmlformats.org/officeDocument/2006/relationships/image" Target="../media/image20.jpe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3" y="0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Added Value of Mike Trout To LA Angels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B23025-1981-4430-AD71-DD09DECC4818}"/>
              </a:ext>
            </a:extLst>
          </p:cNvPr>
          <p:cNvSpPr txBox="1"/>
          <p:nvPr/>
        </p:nvSpPr>
        <p:spPr>
          <a:xfrm>
            <a:off x="3746078" y="5340420"/>
            <a:ext cx="234992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chemeClr val="bg1"/>
                </a:solidFill>
              </a:rPr>
              <a:t>Trout Alone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DC2E4C-4981-4207-AAF1-EA0D2855EB73}"/>
              </a:ext>
            </a:extLst>
          </p:cNvPr>
          <p:cNvSpPr txBox="1"/>
          <p:nvPr/>
        </p:nvSpPr>
        <p:spPr>
          <a:xfrm>
            <a:off x="8392478" y="5352234"/>
            <a:ext cx="2749393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Without Trout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E7CF94-E8E9-47C1-BC8F-D0D5D7B28E04}"/>
              </a:ext>
            </a:extLst>
          </p:cNvPr>
          <p:cNvSpPr txBox="1"/>
          <p:nvPr/>
        </p:nvSpPr>
        <p:spPr>
          <a:xfrm>
            <a:off x="8392477" y="6061016"/>
            <a:ext cx="2749393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Sim: 626 Runs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503C9-DADA-4F16-9ABE-927B5EF0185B}"/>
              </a:ext>
            </a:extLst>
          </p:cNvPr>
          <p:cNvSpPr txBox="1"/>
          <p:nvPr/>
        </p:nvSpPr>
        <p:spPr>
          <a:xfrm>
            <a:off x="3007491" y="6048627"/>
            <a:ext cx="4945511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2016 Angels: 717 Runs</a:t>
            </a:r>
            <a:endParaRPr lang="en-US" sz="3200" b="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4A52D-A1C0-083E-D9E8-97EC6312F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808" y="2003430"/>
            <a:ext cx="2976735" cy="3224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C4116A-C0C2-E01E-10C4-65065A826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828" y="2022152"/>
            <a:ext cx="2955384" cy="322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3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3" y="0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Added Value of Mike Trout To Average Team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B23025-1981-4430-AD71-DD09DECC4818}"/>
              </a:ext>
            </a:extLst>
          </p:cNvPr>
          <p:cNvSpPr txBox="1"/>
          <p:nvPr/>
        </p:nvSpPr>
        <p:spPr>
          <a:xfrm>
            <a:off x="3619953" y="5337208"/>
            <a:ext cx="2703134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chemeClr val="bg1"/>
                </a:solidFill>
              </a:rPr>
              <a:t>Average Team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DC2E4C-4981-4207-AAF1-EA0D2855EB73}"/>
              </a:ext>
            </a:extLst>
          </p:cNvPr>
          <p:cNvSpPr txBox="1"/>
          <p:nvPr/>
        </p:nvSpPr>
        <p:spPr>
          <a:xfrm>
            <a:off x="8392478" y="5352234"/>
            <a:ext cx="2749393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Trout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E7CF94-E8E9-47C1-BC8F-D0D5D7B28E04}"/>
              </a:ext>
            </a:extLst>
          </p:cNvPr>
          <p:cNvSpPr txBox="1"/>
          <p:nvPr/>
        </p:nvSpPr>
        <p:spPr>
          <a:xfrm>
            <a:off x="3190095" y="6078093"/>
            <a:ext cx="8302081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chemeClr val="bg1"/>
                </a:solidFill>
              </a:rPr>
              <a:t>How Would We Simulate A</a:t>
            </a:r>
            <a:r>
              <a:rPr lang="en-US" sz="3200" dirty="0">
                <a:solidFill>
                  <a:schemeClr val="bg1"/>
                </a:solidFill>
              </a:rPr>
              <a:t>verage Team + Trout?</a:t>
            </a:r>
            <a:endParaRPr lang="en-US" sz="3200" b="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65544-491D-D212-3037-B10425F47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953" y="2197900"/>
            <a:ext cx="2751552" cy="3101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E9F899-921E-E584-24E9-25B7EA04A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477" y="2195978"/>
            <a:ext cx="2814953" cy="307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9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Hypothetical Pitcher Ricky Vaughn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Situation 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Ricky Lets 2 Batters on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Next Batter Gets Single and 1 Batter Scores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Ricky is Charged with 1 Earned 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Situation 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Ricky Lets 2 Batters on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Next Batter Hits Ball to Outfielder Who Drops the Ball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This Unearned Run is Not Charged to Ricky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ERA = Earned Run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Ricky Gives Up 22 Earned Runs in 72 innings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4342FB5-7DB3-49FA-BCD0-18965246115C}"/>
                  </a:ext>
                </a:extLst>
              </p:cNvPr>
              <p:cNvSpPr/>
              <p:nvPr/>
            </p:nvSpPr>
            <p:spPr>
              <a:xfrm>
                <a:off x="3850106" y="4489636"/>
                <a:ext cx="1718740" cy="60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𝑬𝑹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4342FB5-7DB3-49FA-BCD0-189652461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4489636"/>
                <a:ext cx="1718740" cy="6099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159281-7436-4E0A-A2E3-6ADA31AD2D25}"/>
                  </a:ext>
                </a:extLst>
              </p:cNvPr>
              <p:cNvSpPr/>
              <p:nvPr/>
            </p:nvSpPr>
            <p:spPr>
              <a:xfrm>
                <a:off x="3850106" y="5425675"/>
                <a:ext cx="2484976" cy="611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159281-7436-4E0A-A2E3-6ADA31AD2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5425675"/>
                <a:ext cx="2484976" cy="611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1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Problems with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Influenced by Errors (Subjective)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Influenced by Relief Pitcher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Influenced by Fielding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Different Pitchers Evaluated Differently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Starting Pitchers = Wins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Relief Pitchers = Saves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Past ERA to Predict Future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Why Predict Future ERA?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Weak Relationship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Based on All Pitchers Who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   Pitched both Seasons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5AF72-B9B3-A218-CA1B-0F52F2067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282" y="4204901"/>
            <a:ext cx="4090549" cy="251547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419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85099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Forecast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Mean Absolute Deviation (MAD)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ERA Model, MAD = 0.93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Additional Measures of Pitcher Effectiveness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Analysis by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Voros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McCracken (2001)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Batters Faced by Pitchers That Result in Balls in 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Balls in Play That Result in Hits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Batters Faced by Pitchers That Do Not Result in Balls in 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 Independent Pitching Stats (DIPS)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K, BB, HBP, and HR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Independent of Teams Fielding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 = Current ERA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= Forecast ERA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0D1ABB-B3A4-46A7-8D2D-68F3CD5AF18E}"/>
              </a:ext>
            </a:extLst>
          </p:cNvPr>
          <p:cNvCxnSpPr>
            <a:cxnSpLocks/>
          </p:cNvCxnSpPr>
          <p:nvPr/>
        </p:nvCxnSpPr>
        <p:spPr>
          <a:xfrm flipH="1">
            <a:off x="9442177" y="1517374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5A0199-19CF-496B-B1FD-08CD04F01408}"/>
              </a:ext>
            </a:extLst>
          </p:cNvPr>
          <p:cNvCxnSpPr>
            <a:cxnSpLocks/>
          </p:cNvCxnSpPr>
          <p:nvPr/>
        </p:nvCxnSpPr>
        <p:spPr>
          <a:xfrm>
            <a:off x="9547602" y="1514062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2DA2E-E5DA-424B-8F04-7942F0F39469}"/>
                  </a:ext>
                </a:extLst>
              </p:cNvPr>
              <p:cNvSpPr txBox="1"/>
              <p:nvPr/>
            </p:nvSpPr>
            <p:spPr>
              <a:xfrm>
                <a:off x="1700031" y="2238135"/>
                <a:ext cx="7214761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𝑴𝑨𝑫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2DA2E-E5DA-424B-8F04-7942F0F3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31" y="2238135"/>
                <a:ext cx="7214761" cy="931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5F7F801-E6DA-CA4F-C515-8C5AB2AD4F0F}"/>
              </a:ext>
            </a:extLst>
          </p:cNvPr>
          <p:cNvSpPr txBox="1"/>
          <p:nvPr/>
        </p:nvSpPr>
        <p:spPr>
          <a:xfrm>
            <a:off x="10504720" y="4781001"/>
            <a:ext cx="153005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Difficult to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Predict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077917-0CCC-4CA8-298A-B15FE6338E65}"/>
              </a:ext>
            </a:extLst>
          </p:cNvPr>
          <p:cNvCxnSpPr>
            <a:cxnSpLocks/>
          </p:cNvCxnSpPr>
          <p:nvPr/>
        </p:nvCxnSpPr>
        <p:spPr>
          <a:xfrm flipH="1">
            <a:off x="8984673" y="5196500"/>
            <a:ext cx="1598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959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885341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Defense-Independent Component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 is usually around 3.1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Only DIPS Involved in Formula for DICE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Forecast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Correlation is 0.37 Compared to 0.34 when Last Year’s ERA is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MAD is 0.64 Compared to 0.93 when Last Year’s ERA is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Conclusion: Previous DICE is a Better Predictor of ERA than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Previous ERA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 Pitched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Time (Years)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82F47C-59AA-437A-924B-259062C04960}"/>
                  </a:ext>
                </a:extLst>
              </p:cNvPr>
              <p:cNvSpPr txBox="1"/>
              <p:nvPr/>
            </p:nvSpPr>
            <p:spPr>
              <a:xfrm>
                <a:off x="2850268" y="2248338"/>
                <a:ext cx="7214761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𝑫𝑰𝑪𝑬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𝑩𝑩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𝑯𝑩𝑷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82F47C-59AA-437A-924B-259062C04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8" y="2248338"/>
                <a:ext cx="7214761" cy="695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51A76DB-13CD-6CE1-7CF6-7AE66E04A9AC}"/>
              </a:ext>
            </a:extLst>
          </p:cNvPr>
          <p:cNvGrpSpPr/>
          <p:nvPr/>
        </p:nvGrpSpPr>
        <p:grpSpPr>
          <a:xfrm>
            <a:off x="2251661" y="4456926"/>
            <a:ext cx="7214761" cy="459744"/>
            <a:chOff x="2293225" y="3850768"/>
            <a:chExt cx="7214761" cy="45974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10D1ABB-B3A4-46A7-8D2D-68F3CD5AF1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9740" y="3854080"/>
              <a:ext cx="125895" cy="112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5A0199-19CF-496B-B1FD-08CD04F01408}"/>
                </a:ext>
              </a:extLst>
            </p:cNvPr>
            <p:cNvCxnSpPr>
              <a:cxnSpLocks/>
            </p:cNvCxnSpPr>
            <p:nvPr/>
          </p:nvCxnSpPr>
          <p:spPr>
            <a:xfrm>
              <a:off x="4255165" y="3850768"/>
              <a:ext cx="125895" cy="112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BE78133-4E7B-485C-834C-EFF76137BCE7}"/>
                    </a:ext>
                  </a:extLst>
                </p:cNvPr>
                <p:cNvSpPr txBox="1"/>
                <p:nvPr/>
              </p:nvSpPr>
              <p:spPr>
                <a:xfrm>
                  <a:off x="2293225" y="3910402"/>
                  <a:ext cx="72147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𝑬𝑹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𝟒𝟒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𝟒𝟒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𝑫𝑰𝑪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BE78133-4E7B-485C-834C-EFF76137BC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3225" y="3910402"/>
                  <a:ext cx="7214761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786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Online Media 2" title="10 Worst Celebrity MLB First Pitches!">
            <a:hlinkClick r:id="" action="ppaction://media"/>
            <a:extLst>
              <a:ext uri="{FF2B5EF4-FFF2-40B4-BE49-F238E27FC236}">
                <a16:creationId xmlns:a16="http://schemas.microsoft.com/office/drawing/2014/main" id="{0D2B18F4-B997-47F8-9C29-E1678C89B44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118152"/>
            <a:ext cx="9037982" cy="508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Politicians are like batters.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best do their job 1/3 of the time.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Evaluation of Hitter Effectiveness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Both Based on Team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Player Information for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Problem: Player Hits HR 50% of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54 RC/G Estimated by Formula (Bill James)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36.8 RC/G Estimated by Linear Weights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Definition of Monte Carlo Simulation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Developing a Computer Model to Repeatedly Play Out an Uncertain Situation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Used Across All Industries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Term Coined by Polish Physicist Stanislaw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Ulam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Simple Simulation Shows Previously Discussed Player = 27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6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 in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Theoretical Player Either Hits a Home Run or Gets an 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C966E-E944-468A-9193-C25F31312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913" y="2343123"/>
            <a:ext cx="5548488" cy="434192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15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 in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Player Hits Home Run 50% of the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91035-D88C-4EA2-8CC3-3C3EBB928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510" y="2528928"/>
            <a:ext cx="3432529" cy="59248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5272A-A241-4D4B-8675-4618F0164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827" y="3824561"/>
            <a:ext cx="3411896" cy="290561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9B4166-7106-403C-9AD2-63294EC81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630" y="2461925"/>
            <a:ext cx="1540977" cy="18577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7603D-A915-4CD8-830B-31FB8AB04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327" y="3824560"/>
            <a:ext cx="3421973" cy="290561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531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 in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Player Hits Home Run 75% of the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DD36F7-6DDC-466D-B020-1C80D6367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194" y="2566173"/>
            <a:ext cx="3432529" cy="60869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0F3CCE-8DF2-4010-A273-870CDC3D3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194" y="4738835"/>
            <a:ext cx="1568919" cy="200583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4A586D-7F3D-48CE-B6FB-80FF0964E5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5194" y="3341696"/>
            <a:ext cx="5760608" cy="123030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DC4E8F-2DFC-418D-A2F6-C95E28942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333" y="4757915"/>
            <a:ext cx="3986462" cy="198675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590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41567" y="1534647"/>
            <a:ext cx="6427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Simulating Runs from Team Full of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Trouts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Possible Plate Appearances Events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Long List of Assumptions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Errors Advance All Base Runners 1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Long Single Advances Each Runner 2 Bases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Short Single Advances All Runners 1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Short Double Advances Each Runner 2 Bases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Long Double Scores a Runner from First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Assign Probabilities According to Relative Frequencies of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Program for Simulation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484A83-7D96-491B-AD1F-A2D6A1EB2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358" y="2012264"/>
            <a:ext cx="2631417" cy="431644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ED68AF-6146-46D7-8B16-FD7B64C9B088}"/>
              </a:ext>
            </a:extLst>
          </p:cNvPr>
          <p:cNvCxnSpPr>
            <a:cxnSpLocks/>
          </p:cNvCxnSpPr>
          <p:nvPr/>
        </p:nvCxnSpPr>
        <p:spPr>
          <a:xfrm>
            <a:off x="8087096" y="2142526"/>
            <a:ext cx="11901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2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Simulating Runs from Team Full of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Trouts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Probabilities Based on Trout 2016 Statistics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B5EFC9-3C47-98EC-753E-85093BCE4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701" y="2362149"/>
            <a:ext cx="5534891" cy="449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1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2" y="1520792"/>
                <a:ext cx="8522109" cy="6156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Simulating Runs from Team Full of </a:t>
                </a:r>
                <a:r>
                  <a:rPr lang="en-US" sz="240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Trouts</a:t>
                </a: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Probabilities of Special Cases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30% of Singles are Long Singles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50% of Singles are Medium Singles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20% of Singles are Short Singles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53.8% of Outs in Play are Ground Balls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15.3% of Outs in Play are Infield Flies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30.9% of Outs in Play are Fly Balls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Etc.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Result of Simulation = Within 1% of True Actual Runs Per Game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Specific to Trout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Random Number &lt; 0.157 = Single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0.157 &lt; Random Number &lt; (0.157+0.047) = Double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Goal of Simulation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Estimate # of Runs for Thousands of Innings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Average Across All Innings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Multiply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26.72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≈9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to estimate RC/G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2" y="1520792"/>
                <a:ext cx="8522109" cy="6156494"/>
              </a:xfrm>
              <a:prstGeom prst="rect">
                <a:avLst/>
              </a:prstGeom>
              <a:blipFill>
                <a:blip r:embed="rId4"/>
                <a:stretch>
                  <a:fillRect l="-930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3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Under Simulation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F43DC29C-AECF-4E3D-8287-38F389FB4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592979"/>
              </p:ext>
            </p:extLst>
          </p:nvPr>
        </p:nvGraphicFramePr>
        <p:xfrm>
          <a:off x="3555813" y="2092942"/>
          <a:ext cx="7736896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8207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2641262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  <a:gridCol w="2817427">
                  <a:extLst>
                    <a:ext uri="{9D8B030D-6E8A-4147-A177-3AD203B41FA5}">
                      <a16:colId xmlns:a16="http://schemas.microsoft.com/office/drawing/2014/main" val="115048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RC/G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64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Bryant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Cabrera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21.02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44362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CE147101-A491-49A3-B0FB-45262C3F937C}"/>
              </a:ext>
            </a:extLst>
          </p:cNvPr>
          <p:cNvSpPr/>
          <p:nvPr/>
        </p:nvSpPr>
        <p:spPr>
          <a:xfrm>
            <a:off x="6588363" y="4127225"/>
            <a:ext cx="1175657" cy="60564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EFC9B-26AB-4DB3-A4B4-5385B0FB0879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7176192" y="4732866"/>
            <a:ext cx="0" cy="1051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BBACC5-EB37-46B7-BB84-EF500ABB1EAA}"/>
              </a:ext>
            </a:extLst>
          </p:cNvPr>
          <p:cNvSpPr txBox="1"/>
          <p:nvPr/>
        </p:nvSpPr>
        <p:spPr>
          <a:xfrm>
            <a:off x="3587854" y="5387631"/>
            <a:ext cx="7114033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chemeClr val="bg1"/>
                </a:solidFill>
              </a:rPr>
              <a:t>Problem: Unusual # of Intentional Walks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Eliminating Intentional Walks: 15.98 RC/G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4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3192</TotalTime>
  <Words>845</Words>
  <Application>Microsoft Office PowerPoint</Application>
  <PresentationFormat>Widescreen</PresentationFormat>
  <Paragraphs>186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Selawik Semibold</vt:lpstr>
      <vt:lpstr>Office Theme</vt:lpstr>
      <vt:lpstr>Baseball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Giacomazzo, Mario</cp:lastModifiedBy>
  <cp:revision>118</cp:revision>
  <dcterms:created xsi:type="dcterms:W3CDTF">2019-09-02T18:29:52Z</dcterms:created>
  <dcterms:modified xsi:type="dcterms:W3CDTF">2023-02-06T16:55:40Z</dcterms:modified>
</cp:coreProperties>
</file>