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98" r:id="rId2"/>
    <p:sldId id="312" r:id="rId3"/>
    <p:sldId id="313" r:id="rId4"/>
    <p:sldId id="314" r:id="rId5"/>
    <p:sldId id="315" r:id="rId6"/>
    <p:sldId id="316" r:id="rId7"/>
    <p:sldId id="317" r:id="rId8"/>
    <p:sldId id="318" r:id="rId9"/>
    <p:sldId id="320" r:id="rId10"/>
    <p:sldId id="321" r:id="rId11"/>
    <p:sldId id="319" r:id="rId12"/>
    <p:sldId id="28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1" autoAdjust="0"/>
    <p:restoredTop sz="94991" autoAdjust="0"/>
  </p:normalViewPr>
  <p:slideViewPr>
    <p:cSldViewPr snapToGrid="0">
      <p:cViewPr varScale="1">
        <p:scale>
          <a:sx n="110" d="100"/>
          <a:sy n="110" d="100"/>
        </p:scale>
        <p:origin x="52" y="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34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JwMfT2cZGHg?feature=oembed" TargetMode="External"/><Relationship Id="rId5" Type="http://schemas.openxmlformats.org/officeDocument/2006/relationships/image" Target="../media/image7.jpeg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Ih_ovjbwQGk?feature=oembed" TargetMode="External"/><Relationship Id="rId5" Type="http://schemas.openxmlformats.org/officeDocument/2006/relationships/image" Target="../media/image8.jpeg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4619768" y="0"/>
            <a:ext cx="7572232" cy="6858000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0658" y="839084"/>
            <a:ext cx="7572232" cy="930447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rgbClr val="FFFFFF"/>
                </a:solidFill>
                <a:latin typeface="Selawik Semibold" panose="020B0702040204020203" pitchFamily="34" charset="0"/>
              </a:rPr>
              <a:t>Baseball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0658" y="6322060"/>
            <a:ext cx="7572232" cy="42000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Produced by Dr. Mario | UNC </a:t>
            </a:r>
            <a:r>
              <a:rPr lang="en-US">
                <a:solidFill>
                  <a:schemeClr val="bg1"/>
                </a:solidFill>
                <a:latin typeface="Selawik Semibold" panose="020B0702040204020203" pitchFamily="34" charset="0"/>
              </a:rPr>
              <a:t>STOR 538</a:t>
            </a: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-87960" y="-104313"/>
            <a:ext cx="4707728" cy="6962313"/>
          </a:xfrm>
          <a:prstGeom prst="rect">
            <a:avLst/>
          </a:prstGeom>
        </p:spPr>
      </p:pic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546" y="2553610"/>
            <a:ext cx="2684015" cy="26840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1278981" y="3345872"/>
            <a:ext cx="6858000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America’s Greatest Pastime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pic>
        <p:nvPicPr>
          <p:cNvPr id="3" name="Online Media 2" title="What if Barry Bonds had played without a baseball bat? | Chart Party">
            <a:hlinkClick r:id="" action="ppaction://media"/>
            <a:extLst>
              <a:ext uri="{FF2B5EF4-FFF2-40B4-BE49-F238E27FC236}">
                <a16:creationId xmlns:a16="http://schemas.microsoft.com/office/drawing/2014/main" id="{7A97677A-DEFA-4B5A-BC97-5C4A6D3CC37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3007490" y="1118152"/>
            <a:ext cx="9026203" cy="507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9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America’s Greatest Pastime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pic>
        <p:nvPicPr>
          <p:cNvPr id="3" name="Online Media 2" title="Randy Johnson Hits Bird">
            <a:hlinkClick r:id="" action="ppaction://media"/>
            <a:extLst>
              <a:ext uri="{FF2B5EF4-FFF2-40B4-BE49-F238E27FC236}">
                <a16:creationId xmlns:a16="http://schemas.microsoft.com/office/drawing/2014/main" id="{88076E50-412D-E274-F54B-97870EBB230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3814618" y="1115291"/>
            <a:ext cx="7185891" cy="538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01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79" y="359964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latin typeface="Selawik Semibold" panose="020B0702040204020203" pitchFamily="34" charset="0"/>
              </a:rPr>
              <a:t>Final Inspiration</a:t>
            </a:r>
            <a:endParaRPr lang="en-US" dirty="0">
              <a:latin typeface="Selawik Semibold" panose="020B0702040204020203" pitchFamily="34" charset="0"/>
            </a:endParaRP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160335" y="4357577"/>
            <a:ext cx="6725573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Well, it took me 17 years to get 3,000 hits in baseball, and I did it in one afternoon on the golf course.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Hank Aaron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Pythagorean Theorem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07C2CC-416F-4D29-84CF-D1F8B766EE5F}"/>
                  </a:ext>
                </a:extLst>
              </p:cNvPr>
              <p:cNvSpPr txBox="1"/>
              <p:nvPr/>
            </p:nvSpPr>
            <p:spPr>
              <a:xfrm>
                <a:off x="3080083" y="1520792"/>
                <a:ext cx="6427903" cy="57554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Classic Pythagorean Theorem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Relationship Between the Sides of a Right Triangle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What is Known: More Runs = More Wins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Relationship Between Runs and Wins?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Bill James’ Pythagorean Method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/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/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Example:  Kansas City in 2014 World Series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651 Runs Scored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624 Runs Allowed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07C2CC-416F-4D29-84CF-D1F8B766E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083" y="1520792"/>
                <a:ext cx="6427903" cy="5755422"/>
              </a:xfrm>
              <a:prstGeom prst="rect">
                <a:avLst/>
              </a:prstGeom>
              <a:blipFill>
                <a:blip r:embed="rId4"/>
                <a:stretch>
                  <a:fillRect l="-1232" t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B7A9EEB-AAC8-4D56-8CAF-90ECAAAC58B0}"/>
              </a:ext>
            </a:extLst>
          </p:cNvPr>
          <p:cNvSpPr txBox="1"/>
          <p:nvPr/>
        </p:nvSpPr>
        <p:spPr>
          <a:xfrm>
            <a:off x="9397453" y="1067024"/>
            <a:ext cx="2637322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WP = Win %</a:t>
            </a:r>
          </a:p>
          <a:p>
            <a:r>
              <a:rPr lang="en-US" sz="2400" dirty="0">
                <a:solidFill>
                  <a:schemeClr val="bg1"/>
                </a:solidFill>
              </a:rPr>
              <a:t>RS = Runs Scored</a:t>
            </a:r>
          </a:p>
          <a:p>
            <a:r>
              <a:rPr lang="en-US" sz="2400" dirty="0">
                <a:solidFill>
                  <a:schemeClr val="bg1"/>
                </a:solidFill>
              </a:rPr>
              <a:t>RA = Runs Allowed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1066B8-4403-44DF-A560-7518ADDFF186}"/>
                  </a:ext>
                </a:extLst>
              </p:cNvPr>
              <p:cNvSpPr txBox="1"/>
              <p:nvPr/>
            </p:nvSpPr>
            <p:spPr>
              <a:xfrm>
                <a:off x="2662290" y="4742393"/>
                <a:ext cx="4467728" cy="659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𝑾𝑷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1066B8-4403-44DF-A560-7518ADDFF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290" y="4742393"/>
                <a:ext cx="4467728" cy="6597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CF79FB8-0CA9-4241-A68A-608F393E3CBC}"/>
                  </a:ext>
                </a:extLst>
              </p:cNvPr>
              <p:cNvSpPr txBox="1"/>
              <p:nvPr/>
            </p:nvSpPr>
            <p:spPr>
              <a:xfrm>
                <a:off x="6410448" y="5672020"/>
                <a:ext cx="5938775" cy="722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𝟖𝟗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𝑾𝒊𝒏𝒔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𝟏𝟔𝟐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𝟔𝟓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𝟔𝟓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𝟔𝟐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𝟖𝟒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𝟒𝟑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CF79FB8-0CA9-4241-A68A-608F393E3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448" y="5672020"/>
                <a:ext cx="5938775" cy="7229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388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Pythagorean Theorem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07C2CC-416F-4D29-84CF-D1F8B766EE5F}"/>
                  </a:ext>
                </a:extLst>
              </p:cNvPr>
              <p:cNvSpPr txBox="1"/>
              <p:nvPr/>
            </p:nvSpPr>
            <p:spPr>
              <a:xfrm>
                <a:off x="3080083" y="1524088"/>
                <a:ext cx="8694128" cy="5693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Optimization of Relationship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What is the Best Choice of </a:t>
                </a: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  <a:cs typeface="Arial" panose="020B0604020202020204" pitchFamily="34" charset="0"/>
                  </a:rPr>
                  <a:t>α?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  <a:cs typeface="Arial" panose="020B06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  <a:cs typeface="Arial" panose="020B06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  <a:cs typeface="Arial" panose="020B06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  <a:cs typeface="Arial" panose="020B0604020202020204" pitchFamily="34" charset="0"/>
                  </a:rPr>
                  <a:t>Minimization of Mean Absolute Deviation (MAD)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  <a:cs typeface="Arial" panose="020B0604020202020204" pitchFamily="34" charset="0"/>
                  </a:rPr>
                  <a:t>Optimal: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1.8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 (MAD=0.0199)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Alternative Expression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Forecasting Playoff Series Winners (2005-2016)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Pythagorean Method: 54.8% Accurate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Games Won Approach: 55% Accurate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Interesting Case: 2005 Nationals</a:t>
                </a: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07C2CC-416F-4D29-84CF-D1F8B766E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083" y="1524088"/>
                <a:ext cx="8694128" cy="5693866"/>
              </a:xfrm>
              <a:prstGeom prst="rect">
                <a:avLst/>
              </a:prstGeom>
              <a:blipFill>
                <a:blip r:embed="rId4"/>
                <a:stretch>
                  <a:fillRect l="-912" t="-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B7A9EEB-AAC8-4D56-8CAF-90ECAAAC58B0}"/>
              </a:ext>
            </a:extLst>
          </p:cNvPr>
          <p:cNvSpPr txBox="1"/>
          <p:nvPr/>
        </p:nvSpPr>
        <p:spPr>
          <a:xfrm>
            <a:off x="9397453" y="1067024"/>
            <a:ext cx="2637322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WP = Win %</a:t>
            </a:r>
          </a:p>
          <a:p>
            <a:r>
              <a:rPr lang="en-US" sz="2400" dirty="0">
                <a:solidFill>
                  <a:schemeClr val="bg1"/>
                </a:solidFill>
              </a:rPr>
              <a:t>RS = Runs Scored</a:t>
            </a:r>
          </a:p>
          <a:p>
            <a:r>
              <a:rPr lang="en-US" sz="2400" dirty="0">
                <a:solidFill>
                  <a:schemeClr val="bg1"/>
                </a:solidFill>
              </a:rPr>
              <a:t>RA = Runs Allowed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1066B8-4403-44DF-A560-7518ADDFF186}"/>
                  </a:ext>
                </a:extLst>
              </p:cNvPr>
              <p:cNvSpPr txBox="1"/>
              <p:nvPr/>
            </p:nvSpPr>
            <p:spPr>
              <a:xfrm>
                <a:off x="2850268" y="2276255"/>
                <a:ext cx="5687006" cy="953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𝑾𝑷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sSup>
                            <m:sSupPr>
                              <m:ctrlP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p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sup>
                          </m:sSup>
                        </m:num>
                        <m:den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sSup>
                            <m:sSupPr>
                              <m:ctrlP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p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sup>
                          </m:sSup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sSup>
                            <m:sSupPr>
                              <m:ctrlP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sup>
                          </m:sSup>
                        </m:den>
                      </m:f>
                      <m:r>
                        <a:rPr lang="en-US" sz="28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US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1066B8-4403-44DF-A560-7518ADDFF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268" y="2276255"/>
                <a:ext cx="5687006" cy="9535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66D46EC-6DE9-469F-A2CC-81A06687F730}"/>
                  </a:ext>
                </a:extLst>
              </p:cNvPr>
              <p:cNvSpPr txBox="1"/>
              <p:nvPr/>
            </p:nvSpPr>
            <p:spPr>
              <a:xfrm>
                <a:off x="3086848" y="4400253"/>
                <a:ext cx="5687006" cy="9966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𝑾𝑷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sSup>
                            <m:sSupPr>
                              <m:ctrlP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𝑹𝑨</m:t>
                              </m:r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sup>
                          </m:sSup>
                        </m:num>
                        <m:den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sSup>
                            <m:sSupPr>
                              <m:ctrlP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𝑹𝑨</m:t>
                              </m:r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sup>
                          </m:sSup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US" sz="28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US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66D46EC-6DE9-469F-A2CC-81A06687F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848" y="4400253"/>
                <a:ext cx="5687006" cy="9966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BD929914-D451-4D2D-B023-CF950550B034}"/>
              </a:ext>
            </a:extLst>
          </p:cNvPr>
          <p:cNvSpPr/>
          <p:nvPr/>
        </p:nvSpPr>
        <p:spPr>
          <a:xfrm>
            <a:off x="7093623" y="2571855"/>
            <a:ext cx="522514" cy="48826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85F6351-C528-43B6-84AF-967CD21B3EC9}"/>
              </a:ext>
            </a:extLst>
          </p:cNvPr>
          <p:cNvCxnSpPr>
            <a:cxnSpLocks/>
          </p:cNvCxnSpPr>
          <p:nvPr/>
        </p:nvCxnSpPr>
        <p:spPr>
          <a:xfrm>
            <a:off x="7678357" y="2867238"/>
            <a:ext cx="1513144" cy="229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9AE00FA-04FD-4AFB-8C2E-CDC48D16B45C}"/>
              </a:ext>
            </a:extLst>
          </p:cNvPr>
          <p:cNvSpPr txBox="1"/>
          <p:nvPr/>
        </p:nvSpPr>
        <p:spPr>
          <a:xfrm>
            <a:off x="9289378" y="2676288"/>
            <a:ext cx="1513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3579946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Pythagorean Theorem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4088"/>
            <a:ext cx="674081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Useful for Valuing Players in Trades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Example: Cleveland Guardians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Currently: RS=870 and RA=800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Trade Bing Crosby (100 Runs)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 Frank Sinatra (120 Runs)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Difference: +20 Runs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Before Trade: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After Trade: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7A9EEB-AAC8-4D56-8CAF-90ECAAAC58B0}"/>
              </a:ext>
            </a:extLst>
          </p:cNvPr>
          <p:cNvSpPr txBox="1"/>
          <p:nvPr/>
        </p:nvSpPr>
        <p:spPr>
          <a:xfrm>
            <a:off x="9397453" y="1067024"/>
            <a:ext cx="2637322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WP = Win %</a:t>
            </a:r>
          </a:p>
          <a:p>
            <a:r>
              <a:rPr lang="en-US" sz="2400" dirty="0">
                <a:solidFill>
                  <a:schemeClr val="bg1"/>
                </a:solidFill>
              </a:rPr>
              <a:t>RS = Runs Scored</a:t>
            </a:r>
          </a:p>
          <a:p>
            <a:r>
              <a:rPr lang="en-US" sz="2400" dirty="0">
                <a:solidFill>
                  <a:schemeClr val="bg1"/>
                </a:solidFill>
              </a:rPr>
              <a:t>RA = Runs Allowed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9AA2430-FAF9-4662-AADB-3CDCF0AD1206}"/>
                  </a:ext>
                </a:extLst>
              </p:cNvPr>
              <p:cNvSpPr txBox="1"/>
              <p:nvPr/>
            </p:nvSpPr>
            <p:spPr>
              <a:xfrm>
                <a:off x="2850265" y="3779011"/>
                <a:ext cx="5687006" cy="1362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𝑾𝑷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𝟖𝟕𝟎</m:t>
                                      </m:r>
                                    </m:num>
                                    <m:den>
                                      <m:r>
                                        <a:rPr lang="en-US" sz="20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𝟖𝟎𝟎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𝟖𝟕𝟎</m:t>
                                      </m:r>
                                    </m:num>
                                    <m:den>
                                      <m: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𝟖𝟎𝟎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𝟓𝟑𝟖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9AA2430-FAF9-4662-AADB-3CDCF0AD1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265" y="3779011"/>
                <a:ext cx="5687006" cy="13624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93A59E-8DA5-49AF-B272-9878DABEFFE2}"/>
                  </a:ext>
                </a:extLst>
              </p:cNvPr>
              <p:cNvSpPr txBox="1"/>
              <p:nvPr/>
            </p:nvSpPr>
            <p:spPr>
              <a:xfrm>
                <a:off x="2850265" y="5393863"/>
                <a:ext cx="5687006" cy="1362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𝑾𝑷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𝟖𝟗𝟎</m:t>
                                      </m:r>
                                    </m:num>
                                    <m:den>
                                      <m:r>
                                        <a:rPr lang="en-US" sz="20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𝟖𝟎𝟎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𝟖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𝟗</m:t>
                                      </m:r>
                                      <m: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num>
                                    <m:den>
                                      <m: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𝟖𝟎𝟎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𝟓𝟒𝟖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93A59E-8DA5-49AF-B272-9878DABEF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265" y="5393863"/>
                <a:ext cx="5687006" cy="13624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9618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Runs-Created Approach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4088"/>
            <a:ext cx="674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Motivation: Mike Trout Vs. Kris Bryant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D59693-332C-F8C0-4003-3074A31D0E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1167" y="2134923"/>
            <a:ext cx="6216708" cy="4573906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F9D30B3-66E1-426E-AC00-F694C987D3CD}"/>
              </a:ext>
            </a:extLst>
          </p:cNvPr>
          <p:cNvSpPr/>
          <p:nvPr/>
        </p:nvSpPr>
        <p:spPr>
          <a:xfrm>
            <a:off x="6310891" y="3455598"/>
            <a:ext cx="617259" cy="461665"/>
          </a:xfrm>
          <a:prstGeom prst="ellipse">
            <a:avLst/>
          </a:prstGeom>
          <a:noFill/>
          <a:ln w="38100">
            <a:solidFill>
              <a:srgbClr val="395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8C93F17-E3A4-41BF-9754-6FA8F16FC8DB}"/>
              </a:ext>
            </a:extLst>
          </p:cNvPr>
          <p:cNvSpPr/>
          <p:nvPr/>
        </p:nvSpPr>
        <p:spPr>
          <a:xfrm>
            <a:off x="8051080" y="3828475"/>
            <a:ext cx="617259" cy="461665"/>
          </a:xfrm>
          <a:prstGeom prst="ellipse">
            <a:avLst/>
          </a:prstGeom>
          <a:noFill/>
          <a:ln w="38100">
            <a:solidFill>
              <a:srgbClr val="395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93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Runs-Created Approach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4088"/>
            <a:ext cx="674081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Argument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Hitting Causes Good and Bad Things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Hits and Walks Create Scoring Opportunities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Better Hitter = More Scoring Opportunity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Relationship of Runs and {S,D,T,HR,BB,HBP}</a:t>
            </a: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Runs-Created Formula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Bill James (1979)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Recall: Total Bases (TB)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Formula: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7A9EEB-AAC8-4D56-8CAF-90ECAAAC58B0}"/>
              </a:ext>
            </a:extLst>
          </p:cNvPr>
          <p:cNvSpPr txBox="1"/>
          <p:nvPr/>
        </p:nvSpPr>
        <p:spPr>
          <a:xfrm>
            <a:off x="9397453" y="1067024"/>
            <a:ext cx="2637322" cy="30469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 = Hit</a:t>
            </a:r>
          </a:p>
          <a:p>
            <a:r>
              <a:rPr lang="en-US" sz="2400" dirty="0">
                <a:solidFill>
                  <a:schemeClr val="bg1"/>
                </a:solidFill>
              </a:rPr>
              <a:t>S = Single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D = Double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T = Triple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HR = Home Run</a:t>
            </a:r>
          </a:p>
          <a:p>
            <a:r>
              <a:rPr lang="en-US" sz="2400" dirty="0">
                <a:solidFill>
                  <a:schemeClr val="bg1"/>
                </a:solidFill>
              </a:rPr>
              <a:t>AB = At-bat</a:t>
            </a:r>
          </a:p>
          <a:p>
            <a:r>
              <a:rPr lang="en-US" sz="2400" dirty="0">
                <a:solidFill>
                  <a:schemeClr val="bg1"/>
                </a:solidFill>
              </a:rPr>
              <a:t>BB = Walk</a:t>
            </a:r>
          </a:p>
          <a:p>
            <a:r>
              <a:rPr lang="en-US" sz="2400" dirty="0">
                <a:solidFill>
                  <a:schemeClr val="bg1"/>
                </a:solidFill>
              </a:rPr>
              <a:t>HBP = Hit-by-Pitch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64A0236-917F-4167-90AD-58AA27B08A64}"/>
                  </a:ext>
                </a:extLst>
              </p:cNvPr>
              <p:cNvSpPr txBox="1"/>
              <p:nvPr/>
            </p:nvSpPr>
            <p:spPr>
              <a:xfrm>
                <a:off x="3053406" y="4421065"/>
                <a:ext cx="44677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𝑻𝑩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𝑯𝑹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64A0236-917F-4167-90AD-58AA27B08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406" y="4421065"/>
                <a:ext cx="446772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4D1FFB5-E4CD-426E-97EB-425D75F0C24A}"/>
                  </a:ext>
                </a:extLst>
              </p:cNvPr>
              <p:cNvSpPr txBox="1"/>
              <p:nvPr/>
            </p:nvSpPr>
            <p:spPr>
              <a:xfrm>
                <a:off x="2750274" y="4933497"/>
                <a:ext cx="7214761" cy="673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𝑹𝑪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𝑩𝑩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𝑯𝑩𝑷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𝑻𝑩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𝑨𝑩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𝑩𝑩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𝑯𝑩𝑷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4D1FFB5-E4CD-426E-97EB-425D75F0C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274" y="4933497"/>
                <a:ext cx="7214761" cy="6737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226A28F-77BB-4870-986D-F3DC5C3358F8}"/>
              </a:ext>
            </a:extLst>
          </p:cNvPr>
          <p:cNvSpPr txBox="1"/>
          <p:nvPr/>
        </p:nvSpPr>
        <p:spPr>
          <a:xfrm>
            <a:off x="4664764" y="5573536"/>
            <a:ext cx="186193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# of Base Runners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1C0833-14CE-4120-B290-88DD2BE1B70E}"/>
              </a:ext>
            </a:extLst>
          </p:cNvPr>
          <p:cNvSpPr txBox="1"/>
          <p:nvPr/>
        </p:nvSpPr>
        <p:spPr>
          <a:xfrm>
            <a:off x="6871252" y="5735080"/>
            <a:ext cx="1861932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Rate Players are Advancing</a:t>
            </a:r>
          </a:p>
        </p:txBody>
      </p:sp>
    </p:spTree>
    <p:extLst>
      <p:ext uri="{BB962C8B-B14F-4D97-AF65-F5344CB8AC3E}">
        <p14:creationId xmlns:p14="http://schemas.microsoft.com/office/powerpoint/2010/main" val="1305605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20544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Runs-Created Approach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4088"/>
            <a:ext cx="756803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Evaluation of Runs Created Formula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Evaluated For Teams from 2010 to 2016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Off by About 21 Runs on Average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Team Scored 693 Runs in a Season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Error Measured as a Percentage is 3% (21/693)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Problem: Formula Developed Off Team Statistics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Results When Applied to Players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7A9EEB-AAC8-4D56-8CAF-90ECAAAC58B0}"/>
              </a:ext>
            </a:extLst>
          </p:cNvPr>
          <p:cNvSpPr txBox="1"/>
          <p:nvPr/>
        </p:nvSpPr>
        <p:spPr>
          <a:xfrm>
            <a:off x="9397453" y="1067024"/>
            <a:ext cx="2637322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y = Actual Runs</a:t>
            </a:r>
          </a:p>
          <a:p>
            <a:r>
              <a:rPr lang="en-US" sz="2400" dirty="0">
                <a:solidFill>
                  <a:schemeClr val="bg1"/>
                </a:solidFill>
              </a:rPr>
              <a:t>y </a:t>
            </a:r>
            <a:r>
              <a:rPr lang="en-US" sz="2400">
                <a:solidFill>
                  <a:schemeClr val="bg1"/>
                </a:solidFill>
              </a:rPr>
              <a:t>= Predicted Runs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n = Sample Size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DF432F-25B4-436B-A074-8F3327E15A0E}"/>
              </a:ext>
            </a:extLst>
          </p:cNvPr>
          <p:cNvCxnSpPr/>
          <p:nvPr/>
        </p:nvCxnSpPr>
        <p:spPr>
          <a:xfrm flipH="1">
            <a:off x="9441725" y="1524088"/>
            <a:ext cx="106017" cy="9276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5F597E2-B0BA-4100-AE1A-DCDA4C81BFCF}"/>
              </a:ext>
            </a:extLst>
          </p:cNvPr>
          <p:cNvCxnSpPr>
            <a:cxnSpLocks/>
          </p:cNvCxnSpPr>
          <p:nvPr/>
        </p:nvCxnSpPr>
        <p:spPr>
          <a:xfrm>
            <a:off x="9551347" y="1524175"/>
            <a:ext cx="106017" cy="9276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922086D-B979-49FC-88AE-7225BB54686F}"/>
              </a:ext>
            </a:extLst>
          </p:cNvPr>
          <p:cNvSpPr txBox="1"/>
          <p:nvPr/>
        </p:nvSpPr>
        <p:spPr>
          <a:xfrm>
            <a:off x="3637722" y="3950505"/>
            <a:ext cx="257754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Model Based On Teams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BF52FB1-5388-41E0-B405-5E9F2F54BB91}"/>
              </a:ext>
            </a:extLst>
          </p:cNvPr>
          <p:cNvSpPr/>
          <p:nvPr/>
        </p:nvSpPr>
        <p:spPr>
          <a:xfrm>
            <a:off x="6406902" y="3957277"/>
            <a:ext cx="914400" cy="369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5E1AD6-0761-4E69-9266-1C61CF2E6514}"/>
              </a:ext>
            </a:extLst>
          </p:cNvPr>
          <p:cNvSpPr txBox="1"/>
          <p:nvPr/>
        </p:nvSpPr>
        <p:spPr>
          <a:xfrm>
            <a:off x="7450861" y="3950505"/>
            <a:ext cx="196166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Predict on Players</a:t>
            </a:r>
          </a:p>
        </p:txBody>
      </p:sp>
      <p:graphicFrame>
        <p:nvGraphicFramePr>
          <p:cNvPr id="12" name="Table 13">
            <a:extLst>
              <a:ext uri="{FF2B5EF4-FFF2-40B4-BE49-F238E27FC236}">
                <a16:creationId xmlns:a16="http://schemas.microsoft.com/office/drawing/2014/main" id="{56B62377-9AFC-4F12-97EC-C5A4B95C0A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286254"/>
              </p:ext>
            </p:extLst>
          </p:nvPr>
        </p:nvGraphicFramePr>
        <p:xfrm>
          <a:off x="4832829" y="5104726"/>
          <a:ext cx="4958522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79261">
                  <a:extLst>
                    <a:ext uri="{9D8B030D-6E8A-4147-A177-3AD203B41FA5}">
                      <a16:colId xmlns:a16="http://schemas.microsoft.com/office/drawing/2014/main" val="4170309635"/>
                    </a:ext>
                  </a:extLst>
                </a:gridCol>
                <a:gridCol w="2479261">
                  <a:extLst>
                    <a:ext uri="{9D8B030D-6E8A-4147-A177-3AD203B41FA5}">
                      <a16:colId xmlns:a16="http://schemas.microsoft.com/office/drawing/2014/main" val="2233250364"/>
                    </a:ext>
                  </a:extLst>
                </a:gridCol>
              </a:tblGrid>
              <a:tr h="284526">
                <a:tc>
                  <a:txBody>
                    <a:bodyPr/>
                    <a:lstStyle/>
                    <a:p>
                      <a:r>
                        <a:rPr lang="en-US" dirty="0"/>
                        <a:t>Playa and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Runs Created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380268"/>
                  </a:ext>
                </a:extLst>
              </a:tr>
              <a:tr h="284526">
                <a:tc>
                  <a:txBody>
                    <a:bodyPr/>
                    <a:lstStyle/>
                    <a:p>
                      <a:r>
                        <a:rPr lang="en-US" dirty="0"/>
                        <a:t>Bryant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129.09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887029"/>
                  </a:ext>
                </a:extLst>
              </a:tr>
              <a:tr h="284526">
                <a:tc>
                  <a:txBody>
                    <a:bodyPr/>
                    <a:lstStyle/>
                    <a:p>
                      <a:r>
                        <a:rPr lang="en-US" dirty="0"/>
                        <a:t>Trout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134.02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498701"/>
                  </a:ext>
                </a:extLst>
              </a:tr>
              <a:tr h="139429">
                <a:tc>
                  <a:txBody>
                    <a:bodyPr/>
                    <a:lstStyle/>
                    <a:p>
                      <a:r>
                        <a:rPr lang="en-US" dirty="0"/>
                        <a:t>Cabrera 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147.54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410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4160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Runs-Created Approach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4088"/>
            <a:ext cx="624965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 Created Per Game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RC Flaw= Biased Toward Plate Appearances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Observation 1: 1.8% of AB are 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Observation 2: Additional Outs Caused by GIDP, SF, SAC,  and 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Observation 3: Sometimes 27 Outs Per Game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Observation 4: Following in Units of Game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7A9EEB-AAC8-4D56-8CAF-90ECAAAC58B0}"/>
              </a:ext>
            </a:extLst>
          </p:cNvPr>
          <p:cNvSpPr txBox="1"/>
          <p:nvPr/>
        </p:nvSpPr>
        <p:spPr>
          <a:xfrm>
            <a:off x="9329738" y="1067024"/>
            <a:ext cx="2705037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RC = Runs Created</a:t>
            </a:r>
          </a:p>
          <a:p>
            <a:r>
              <a:rPr lang="en-US" sz="2400" dirty="0">
                <a:solidFill>
                  <a:schemeClr val="bg1"/>
                </a:solidFill>
              </a:rPr>
              <a:t>AB = At-bat</a:t>
            </a:r>
          </a:p>
          <a:p>
            <a:r>
              <a:rPr lang="en-US" sz="2400" dirty="0">
                <a:solidFill>
                  <a:schemeClr val="bg1"/>
                </a:solidFill>
              </a:rPr>
              <a:t>E = Errors</a:t>
            </a:r>
          </a:p>
          <a:p>
            <a:r>
              <a:rPr lang="en-US" sz="2400" dirty="0">
                <a:solidFill>
                  <a:schemeClr val="bg1"/>
                </a:solidFill>
              </a:rPr>
              <a:t>H = Hits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TO = Total Outs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GIDP = Double-Play</a:t>
            </a:r>
          </a:p>
          <a:p>
            <a:r>
              <a:rPr lang="en-US" sz="2400" dirty="0">
                <a:solidFill>
                  <a:schemeClr val="bg1"/>
                </a:solidFill>
              </a:rPr>
              <a:t>SF = Sacrifice Fly</a:t>
            </a:r>
          </a:p>
          <a:p>
            <a:r>
              <a:rPr lang="en-US" sz="2400" dirty="0">
                <a:solidFill>
                  <a:schemeClr val="bg1"/>
                </a:solidFill>
              </a:rPr>
              <a:t>SAC = Sacrifice Bunt</a:t>
            </a:r>
          </a:p>
          <a:p>
            <a:r>
              <a:rPr lang="en-US" sz="2400" dirty="0">
                <a:solidFill>
                  <a:schemeClr val="bg1"/>
                </a:solidFill>
              </a:rPr>
              <a:t>CS = Caught Stealing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03ED21-F43A-4B2C-ACD3-2E8B64A278FF}"/>
                  </a:ext>
                </a:extLst>
              </p:cNvPr>
              <p:cNvSpPr txBox="1"/>
              <p:nvPr/>
            </p:nvSpPr>
            <p:spPr>
              <a:xfrm>
                <a:off x="3890003" y="2673561"/>
                <a:ext cx="50199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𝑨𝑩</m:t>
                    </m:r>
                    <m:r>
                      <a:rPr lang="en-US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𝟎𝟏𝟖</m:t>
                        </m:r>
                      </m:e>
                    </m:d>
                    <m:r>
                      <a:rPr lang="en-US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𝑨𝑩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𝟗𝟖𝟐</m:t>
                        </m:r>
                      </m:e>
                    </m:d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𝐀𝐁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𝐇</m:t>
                    </m:r>
                  </m:oMath>
                </a14:m>
                <a:r>
                  <a:rPr lang="en-US" sz="2000" b="1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03ED21-F43A-4B2C-ACD3-2E8B64A27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003" y="2673561"/>
                <a:ext cx="501991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26CC46B-79B4-4879-B985-9ECEFCFA2E80}"/>
                  </a:ext>
                </a:extLst>
              </p:cNvPr>
              <p:cNvSpPr txBox="1"/>
              <p:nvPr/>
            </p:nvSpPr>
            <p:spPr>
              <a:xfrm>
                <a:off x="3865650" y="3873345"/>
                <a:ext cx="56063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𝐓𝐎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𝟗𝟖𝟐</m:t>
                        </m:r>
                      </m:e>
                    </m:d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𝐀𝐁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𝐇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𝐆𝐈𝐃𝐏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𝐒𝐅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𝐒𝐀𝐂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𝐂𝐒</m:t>
                    </m:r>
                  </m:oMath>
                </a14:m>
                <a:r>
                  <a:rPr lang="en-US" sz="2000" b="1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26CC46B-79B4-4879-B985-9ECEFCFA2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650" y="3873345"/>
                <a:ext cx="5606318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7E5B8F-79DA-4D64-AFB6-BB86C2063B00}"/>
                  </a:ext>
                </a:extLst>
              </p:cNvPr>
              <p:cNvSpPr txBox="1"/>
              <p:nvPr/>
            </p:nvSpPr>
            <p:spPr>
              <a:xfrm>
                <a:off x="3226545" y="4816413"/>
                <a:ext cx="56063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𝑨𝒗𝒆𝒓𝒂𝒈𝒆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𝑶𝒖𝒕𝒔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𝑷𝒆𝒓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𝑮𝒂𝒎𝒆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𝟐𝟔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𝟖𝟑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7E5B8F-79DA-4D64-AFB6-BB86C2063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545" y="4816413"/>
                <a:ext cx="5606318" cy="400110"/>
              </a:xfrm>
              <a:prstGeom prst="rect">
                <a:avLst/>
              </a:prstGeom>
              <a:blipFill>
                <a:blip r:embed="rId6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FC6D2C2-56FA-4B0D-B61D-493E1B773F11}"/>
                  </a:ext>
                </a:extLst>
              </p:cNvPr>
              <p:cNvSpPr txBox="1"/>
              <p:nvPr/>
            </p:nvSpPr>
            <p:spPr>
              <a:xfrm>
                <a:off x="1478241" y="5706492"/>
                <a:ext cx="5606318" cy="666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𝑻𝑶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𝟐𝟔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𝟖𝟑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FC6D2C2-56FA-4B0D-B61D-493E1B773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241" y="5706492"/>
                <a:ext cx="5606318" cy="6665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5819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Runs-Created Approach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4088"/>
            <a:ext cx="624965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 Created Per Game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Final Formula for RC/G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Interpretation of RC/G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Results Updated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7A9EEB-AAC8-4D56-8CAF-90ECAAAC58B0}"/>
              </a:ext>
            </a:extLst>
          </p:cNvPr>
          <p:cNvSpPr txBox="1"/>
          <p:nvPr/>
        </p:nvSpPr>
        <p:spPr>
          <a:xfrm>
            <a:off x="9329738" y="1067024"/>
            <a:ext cx="2705037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RC = Runs Created</a:t>
            </a:r>
          </a:p>
          <a:p>
            <a:r>
              <a:rPr lang="en-US" sz="2400" dirty="0">
                <a:solidFill>
                  <a:schemeClr val="bg1"/>
                </a:solidFill>
              </a:rPr>
              <a:t>AB = At-bat</a:t>
            </a:r>
          </a:p>
          <a:p>
            <a:r>
              <a:rPr lang="en-US" sz="2400" dirty="0">
                <a:solidFill>
                  <a:schemeClr val="bg1"/>
                </a:solidFill>
              </a:rPr>
              <a:t>E = Errors</a:t>
            </a:r>
          </a:p>
          <a:p>
            <a:r>
              <a:rPr lang="en-US" sz="2400" dirty="0">
                <a:solidFill>
                  <a:schemeClr val="bg1"/>
                </a:solidFill>
              </a:rPr>
              <a:t>H = Hits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TO = Total Outs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GIDP = Double-Play</a:t>
            </a:r>
          </a:p>
          <a:p>
            <a:r>
              <a:rPr lang="en-US" sz="2400" dirty="0">
                <a:solidFill>
                  <a:schemeClr val="bg1"/>
                </a:solidFill>
              </a:rPr>
              <a:t>SF = Sacrifice Fly</a:t>
            </a:r>
          </a:p>
          <a:p>
            <a:r>
              <a:rPr lang="en-US" sz="2400" dirty="0">
                <a:solidFill>
                  <a:schemeClr val="bg1"/>
                </a:solidFill>
              </a:rPr>
              <a:t>SAC = Sacrifice Bunt</a:t>
            </a:r>
          </a:p>
          <a:p>
            <a:r>
              <a:rPr lang="en-US" sz="2400" dirty="0">
                <a:solidFill>
                  <a:schemeClr val="bg1"/>
                </a:solidFill>
              </a:rPr>
              <a:t>CS = Caught Stealing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03ED21-F43A-4B2C-ACD3-2E8B64A278FF}"/>
                  </a:ext>
                </a:extLst>
              </p:cNvPr>
              <p:cNvSpPr txBox="1"/>
              <p:nvPr/>
            </p:nvSpPr>
            <p:spPr>
              <a:xfrm>
                <a:off x="2168707" y="2317952"/>
                <a:ext cx="5019917" cy="9188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𝑹𝑪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𝑹𝑪</m:t>
                          </m:r>
                        </m:num>
                        <m:den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𝑻𝑶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𝟐𝟔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𝟖𝟑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03ED21-F43A-4B2C-ACD3-2E8B64A27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707" y="2317952"/>
                <a:ext cx="5019917" cy="9188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Table 13">
            <a:extLst>
              <a:ext uri="{FF2B5EF4-FFF2-40B4-BE49-F238E27FC236}">
                <a16:creationId xmlns:a16="http://schemas.microsoft.com/office/drawing/2014/main" id="{684D1EBC-AC31-4F0A-9C4C-7F2DF17F0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072862"/>
              </p:ext>
            </p:extLst>
          </p:nvPr>
        </p:nvGraphicFramePr>
        <p:xfrm>
          <a:off x="6073394" y="5240795"/>
          <a:ext cx="4958523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2841">
                  <a:extLst>
                    <a:ext uri="{9D8B030D-6E8A-4147-A177-3AD203B41FA5}">
                      <a16:colId xmlns:a16="http://schemas.microsoft.com/office/drawing/2014/main" val="4170309635"/>
                    </a:ext>
                  </a:extLst>
                </a:gridCol>
                <a:gridCol w="1652841">
                  <a:extLst>
                    <a:ext uri="{9D8B030D-6E8A-4147-A177-3AD203B41FA5}">
                      <a16:colId xmlns:a16="http://schemas.microsoft.com/office/drawing/2014/main" val="2233250364"/>
                    </a:ext>
                  </a:extLst>
                </a:gridCol>
                <a:gridCol w="1652841">
                  <a:extLst>
                    <a:ext uri="{9D8B030D-6E8A-4147-A177-3AD203B41FA5}">
                      <a16:colId xmlns:a16="http://schemas.microsoft.com/office/drawing/2014/main" val="866818296"/>
                    </a:ext>
                  </a:extLst>
                </a:gridCol>
              </a:tblGrid>
              <a:tr h="284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Playa and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RC/G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380268"/>
                  </a:ext>
                </a:extLst>
              </a:tr>
              <a:tr h="284526">
                <a:tc>
                  <a:txBody>
                    <a:bodyPr/>
                    <a:lstStyle/>
                    <a:p>
                      <a:r>
                        <a:rPr lang="en-US" dirty="0"/>
                        <a:t>Bryant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129.09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887029"/>
                  </a:ext>
                </a:extLst>
              </a:tr>
              <a:tr h="284526">
                <a:tc>
                  <a:txBody>
                    <a:bodyPr/>
                    <a:lstStyle/>
                    <a:p>
                      <a:r>
                        <a:rPr lang="en-US" dirty="0"/>
                        <a:t>Trout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134.02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498701"/>
                  </a:ext>
                </a:extLst>
              </a:tr>
              <a:tr h="284526">
                <a:tc>
                  <a:txBody>
                    <a:bodyPr/>
                    <a:lstStyle/>
                    <a:p>
                      <a:r>
                        <a:rPr lang="en-US" dirty="0"/>
                        <a:t>Cabrera 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147.54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41015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70FE0C8-BA60-47C9-BC06-74570CE306F3}"/>
                  </a:ext>
                </a:extLst>
              </p:cNvPr>
              <p:cNvSpPr txBox="1"/>
              <p:nvPr/>
            </p:nvSpPr>
            <p:spPr>
              <a:xfrm>
                <a:off x="2703005" y="4130041"/>
                <a:ext cx="7003807" cy="730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𝑹𝑪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𝑹𝒖𝒏𝒔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𝑪𝒓𝒆𝒂𝒕𝒆𝒅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𝒃𝒚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𝑩𝒂𝒕𝒕𝒆𝒓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𝑮𝒂𝒎𝒆𝒔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𝑾𝒐𝒓𝒕𝒉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𝑶𝒖𝒕𝒔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𝑼𝒔𝒆𝒅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𝒃𝒚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𝑩𝒂𝒕𝒕𝒆𝒓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70FE0C8-BA60-47C9-BC06-74570CE30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005" y="4130041"/>
                <a:ext cx="7003807" cy="7309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210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2974</TotalTime>
  <Words>670</Words>
  <Application>Microsoft Office PowerPoint</Application>
  <PresentationFormat>Widescreen</PresentationFormat>
  <Paragraphs>184</Paragraphs>
  <Slides>12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Selawik Semibold</vt:lpstr>
      <vt:lpstr>Office Theme</vt:lpstr>
      <vt:lpstr>Baseball 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Baseball I</dc:title>
  <dc:creator>Super Mario</dc:creator>
  <cp:lastModifiedBy>Giacomazzo, Mario</cp:lastModifiedBy>
  <cp:revision>56</cp:revision>
  <dcterms:created xsi:type="dcterms:W3CDTF">2019-09-02T18:29:52Z</dcterms:created>
  <dcterms:modified xsi:type="dcterms:W3CDTF">2025-09-11T16:20:40Z</dcterms:modified>
</cp:coreProperties>
</file>