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8"/>
  </p:notesMasterIdLst>
  <p:sldIdLst>
    <p:sldId id="298" r:id="rId2"/>
    <p:sldId id="302" r:id="rId3"/>
    <p:sldId id="305" r:id="rId4"/>
    <p:sldId id="303" r:id="rId5"/>
    <p:sldId id="304" r:id="rId6"/>
    <p:sldId id="306" r:id="rId7"/>
    <p:sldId id="316" r:id="rId8"/>
    <p:sldId id="308" r:id="rId9"/>
    <p:sldId id="309" r:id="rId10"/>
    <p:sldId id="311" r:id="rId11"/>
    <p:sldId id="310" r:id="rId12"/>
    <p:sldId id="314" r:id="rId13"/>
    <p:sldId id="312" r:id="rId14"/>
    <p:sldId id="313" r:id="rId15"/>
    <p:sldId id="315" r:id="rId16"/>
    <p:sldId id="28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1A1"/>
    <a:srgbClr val="D34817"/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04" autoAdjust="0"/>
    <p:restoredTop sz="95871" autoAdjust="0"/>
  </p:normalViewPr>
  <p:slideViewPr>
    <p:cSldViewPr snapToGrid="0">
      <p:cViewPr varScale="1">
        <p:scale>
          <a:sx n="97" d="100"/>
          <a:sy n="97" d="100"/>
        </p:scale>
        <p:origin x="580" y="-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38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699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554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372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773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579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325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358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660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0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8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sv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jpg"/><Relationship Id="rId4" Type="http://schemas.openxmlformats.org/officeDocument/2006/relationships/image" Target="../media/image5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11CC02F-B97C-40C6-8861-220DFD3F9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92" y="4281887"/>
            <a:ext cx="2884733" cy="2884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8510" y="0"/>
            <a:ext cx="5328968" cy="1317643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Selawik Semibold" panose="020B0702040204020203" pitchFamily="34" charset="0"/>
              </a:rPr>
              <a:t>Basketball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2634" y="5099422"/>
            <a:ext cx="4630943" cy="120184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elawik Semibold" panose="020B0702040204020203" pitchFamily="34" charset="0"/>
              </a:rPr>
              <a:t>Produced by Dr. Mario</a:t>
            </a:r>
          </a:p>
          <a:p>
            <a:pPr algn="ctr"/>
            <a:r>
              <a:rPr lang="en-US" dirty="0">
                <a:latin typeface="Selawik Semibold" panose="020B0702040204020203" pitchFamily="34" charset="0"/>
              </a:rPr>
              <a:t>UNC </a:t>
            </a:r>
            <a:r>
              <a:rPr lang="en-US">
                <a:latin typeface="Selawik Semibold" panose="020B0702040204020203" pitchFamily="34" charset="0"/>
              </a:rPr>
              <a:t>STOR 538</a:t>
            </a:r>
            <a:endParaRPr lang="en-US" dirty="0">
              <a:latin typeface="Selawik Semibold" panose="020B0702040204020203" pitchFamily="34" charset="0"/>
            </a:endParaRPr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3FD21A8F-F7EE-4057-B495-224BE84B52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0" y="-680"/>
            <a:ext cx="6082054" cy="4242812"/>
          </a:xfrm>
          <a:prstGeom prst="rect">
            <a:avLst/>
          </a:prstGeom>
        </p:spPr>
      </p:pic>
      <p:pic>
        <p:nvPicPr>
          <p:cNvPr id="10" name="Graphic 9" descr="Basketball">
            <a:extLst>
              <a:ext uri="{FF2B5EF4-FFF2-40B4-BE49-F238E27FC236}">
                <a16:creationId xmlns:a16="http://schemas.microsoft.com/office/drawing/2014/main" id="{0E53D0A7-B3B8-49FA-9664-279622DB2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59602" y="1142477"/>
            <a:ext cx="2946783" cy="294678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9325DA-35EF-42F1-9A6B-BC897DFCF0DE}"/>
              </a:ext>
            </a:extLst>
          </p:cNvPr>
          <p:cNvCxnSpPr>
            <a:cxnSpLocks/>
          </p:cNvCxnSpPr>
          <p:nvPr/>
        </p:nvCxnSpPr>
        <p:spPr>
          <a:xfrm>
            <a:off x="-92765" y="4242131"/>
            <a:ext cx="12437165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7E0865DB-4B5F-4552-BDFA-5A57B0B572C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8193587" y="4281887"/>
            <a:ext cx="4066061" cy="283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93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Team and Individual Matchups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66495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 of Coaching Decision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Mavericks’ Playoff Information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48761A3-3CD1-4C3A-87C3-A777DC3C1A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3924" y="2209010"/>
            <a:ext cx="5857875" cy="4391025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9DBC7C3-2B18-42F1-B1F4-ECC0E123CE3F}"/>
              </a:ext>
            </a:extLst>
          </p:cNvPr>
          <p:cNvSpPr/>
          <p:nvPr/>
        </p:nvSpPr>
        <p:spPr>
          <a:xfrm>
            <a:off x="2703924" y="4490294"/>
            <a:ext cx="5857875" cy="271711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A9589F1-8F93-4A89-B70D-A5CDFC8ACFD9}"/>
              </a:ext>
            </a:extLst>
          </p:cNvPr>
          <p:cNvSpPr/>
          <p:nvPr/>
        </p:nvSpPr>
        <p:spPr>
          <a:xfrm>
            <a:off x="2703923" y="3887716"/>
            <a:ext cx="5857875" cy="271711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10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Team and Individual Matchups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66495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 of Coaching Decision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Why Was This a Good Decision?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Adrian Griffin Had a -18 Offensive WINVAL Which Means He Had </a:t>
            </a:r>
            <a:r>
              <a:rPr lang="en-US" sz="2000">
                <a:solidFill>
                  <a:schemeClr val="bg1"/>
                </a:solidFill>
                <a:latin typeface="Selawik Semibold" panose="020B0702040204020203" pitchFamily="34" charset="0"/>
              </a:rPr>
              <a:t>a -13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Defensive  WINVAL (Horrible Impact on the Mavericks’ Offense)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0F86F0-D1F7-4563-8619-3D3D79EC9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907266"/>
              </p:ext>
            </p:extLst>
          </p:nvPr>
        </p:nvGraphicFramePr>
        <p:xfrm>
          <a:off x="2616556" y="2168121"/>
          <a:ext cx="825966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1449">
                  <a:extLst>
                    <a:ext uri="{9D8B030D-6E8A-4147-A177-3AD203B41FA5}">
                      <a16:colId xmlns:a16="http://schemas.microsoft.com/office/drawing/2014/main" val="1076094347"/>
                    </a:ext>
                  </a:extLst>
                </a:gridCol>
                <a:gridCol w="2280213">
                  <a:extLst>
                    <a:ext uri="{9D8B030D-6E8A-4147-A177-3AD203B41FA5}">
                      <a16:colId xmlns:a16="http://schemas.microsoft.com/office/drawing/2014/main" val="1358977131"/>
                    </a:ext>
                  </a:extLst>
                </a:gridCol>
                <a:gridCol w="2558006">
                  <a:extLst>
                    <a:ext uri="{9D8B030D-6E8A-4147-A177-3AD203B41FA5}">
                      <a16:colId xmlns:a16="http://schemas.microsoft.com/office/drawing/2014/main" val="2074163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Statistics for Harris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Overall Season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Against Spurs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003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Adjusted +/- (WINVAL)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-2.1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+9.4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10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Impact Rating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-15%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+8%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175781"/>
                  </a:ext>
                </a:extLst>
              </a:tr>
            </a:tbl>
          </a:graphicData>
        </a:graphic>
      </p:graphicFrame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FEFAE380-8C9A-4C97-885F-B1D5DB532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36398"/>
              </p:ext>
            </p:extLst>
          </p:nvPr>
        </p:nvGraphicFramePr>
        <p:xfrm>
          <a:off x="2616556" y="3919775"/>
          <a:ext cx="825966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1449">
                  <a:extLst>
                    <a:ext uri="{9D8B030D-6E8A-4147-A177-3AD203B41FA5}">
                      <a16:colId xmlns:a16="http://schemas.microsoft.com/office/drawing/2014/main" val="1076094347"/>
                    </a:ext>
                  </a:extLst>
                </a:gridCol>
                <a:gridCol w="2280213">
                  <a:extLst>
                    <a:ext uri="{9D8B030D-6E8A-4147-A177-3AD203B41FA5}">
                      <a16:colId xmlns:a16="http://schemas.microsoft.com/office/drawing/2014/main" val="1358977131"/>
                    </a:ext>
                  </a:extLst>
                </a:gridCol>
                <a:gridCol w="2558006">
                  <a:extLst>
                    <a:ext uri="{9D8B030D-6E8A-4147-A177-3AD203B41FA5}">
                      <a16:colId xmlns:a16="http://schemas.microsoft.com/office/drawing/2014/main" val="2074163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Statistics for Griffin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Overall Season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Against Spurs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003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Adjusted +/- (WINVAL)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-5.0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10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Impact Rating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-18%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175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495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Team and Individual Matchups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2-Way Lineup Calculator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Summarizes Result of Any Combination of Team’s Players On or Off the Court Versus Any Combination of Opponent’s Players On or Off the Court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Calculation For Mavericks and Spurs Indicated Devin Harris Could Outperform Tony Parker</a:t>
            </a: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Result in Spurs and Mavericks Playoff Series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Harris and Parker On Court = 2 Points Over Spurs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Harris Off Court and Parker On Court = 15 Points Under Spurs</a:t>
            </a: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522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Team and Individual Matchups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66495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Lineup Calculation for the Mavericks in Playoffs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1F7BD51-3E8E-4436-A4B1-010557C456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1731" y="1709264"/>
            <a:ext cx="8336403" cy="5054962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DD815D7-4B71-42FE-9961-0A2676C3753C}"/>
              </a:ext>
            </a:extLst>
          </p:cNvPr>
          <p:cNvSpPr/>
          <p:nvPr/>
        </p:nvSpPr>
        <p:spPr>
          <a:xfrm>
            <a:off x="2361732" y="3177838"/>
            <a:ext cx="4502056" cy="271711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532271-EFA1-47C0-B531-43C63A2C4F38}"/>
              </a:ext>
            </a:extLst>
          </p:cNvPr>
          <p:cNvSpPr/>
          <p:nvPr/>
        </p:nvSpPr>
        <p:spPr>
          <a:xfrm>
            <a:off x="9930996" y="3198386"/>
            <a:ext cx="717630" cy="251163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F37504B-4A55-4005-B658-82CB92FBF89F}"/>
              </a:ext>
            </a:extLst>
          </p:cNvPr>
          <p:cNvSpPr/>
          <p:nvPr/>
        </p:nvSpPr>
        <p:spPr>
          <a:xfrm>
            <a:off x="2339464" y="5150958"/>
            <a:ext cx="4906287" cy="271711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80AC39-1DD9-4D5F-97E2-2C4BA538A538}"/>
              </a:ext>
            </a:extLst>
          </p:cNvPr>
          <p:cNvSpPr/>
          <p:nvPr/>
        </p:nvSpPr>
        <p:spPr>
          <a:xfrm>
            <a:off x="9930996" y="5171506"/>
            <a:ext cx="717630" cy="251163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92819A8-5065-463E-BEDD-C0877D985BA5}"/>
              </a:ext>
            </a:extLst>
          </p:cNvPr>
          <p:cNvSpPr/>
          <p:nvPr/>
        </p:nvSpPr>
        <p:spPr>
          <a:xfrm>
            <a:off x="2339464" y="5526115"/>
            <a:ext cx="4906287" cy="271711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91D95D-F3D6-480E-928C-2573353E8B69}"/>
              </a:ext>
            </a:extLst>
          </p:cNvPr>
          <p:cNvSpPr/>
          <p:nvPr/>
        </p:nvSpPr>
        <p:spPr>
          <a:xfrm>
            <a:off x="9930996" y="5513203"/>
            <a:ext cx="717630" cy="251163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72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Team and Individual Matchups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66495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Lineup Calculation for the Mavericks in Playoffs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C983A53-5DC6-48BE-AED2-41251BBDA5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1260" y="1758471"/>
            <a:ext cx="8194381" cy="500073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713A75-88A0-4B77-8F3D-22CD94F3D8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1261" y="2142388"/>
            <a:ext cx="8194380" cy="4629132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237842C-D74B-42DE-971C-D44F0D026480}"/>
              </a:ext>
            </a:extLst>
          </p:cNvPr>
          <p:cNvSpPr/>
          <p:nvPr/>
        </p:nvSpPr>
        <p:spPr>
          <a:xfrm>
            <a:off x="2341259" y="3796744"/>
            <a:ext cx="4557251" cy="254395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96F0CE8-63EE-46E1-87F2-289C03148979}"/>
              </a:ext>
            </a:extLst>
          </p:cNvPr>
          <p:cNvSpPr/>
          <p:nvPr/>
        </p:nvSpPr>
        <p:spPr>
          <a:xfrm>
            <a:off x="2318995" y="2789797"/>
            <a:ext cx="4730873" cy="254395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1B61F9-CA2F-4223-8F5B-2F48D4DD0165}"/>
              </a:ext>
            </a:extLst>
          </p:cNvPr>
          <p:cNvSpPr/>
          <p:nvPr/>
        </p:nvSpPr>
        <p:spPr>
          <a:xfrm>
            <a:off x="2341259" y="4456954"/>
            <a:ext cx="4730873" cy="254395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849DA9A-994A-4DB7-B11F-FC19F9246A8D}"/>
              </a:ext>
            </a:extLst>
          </p:cNvPr>
          <p:cNvSpPr/>
          <p:nvPr/>
        </p:nvSpPr>
        <p:spPr>
          <a:xfrm>
            <a:off x="9835261" y="3801629"/>
            <a:ext cx="717630" cy="251163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9823FDB-D915-4B08-98F7-FFB8FD6170B2}"/>
              </a:ext>
            </a:extLst>
          </p:cNvPr>
          <p:cNvSpPr/>
          <p:nvPr/>
        </p:nvSpPr>
        <p:spPr>
          <a:xfrm>
            <a:off x="9835261" y="4456954"/>
            <a:ext cx="717630" cy="251163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CBF4BA-025F-4785-9737-81B5DA89D3A9}"/>
              </a:ext>
            </a:extLst>
          </p:cNvPr>
          <p:cNvSpPr/>
          <p:nvPr/>
        </p:nvSpPr>
        <p:spPr>
          <a:xfrm>
            <a:off x="9822382" y="2791412"/>
            <a:ext cx="717630" cy="251163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921768C-C514-43F6-A6B5-3D1F3715B67E}"/>
              </a:ext>
            </a:extLst>
          </p:cNvPr>
          <p:cNvSpPr/>
          <p:nvPr/>
        </p:nvSpPr>
        <p:spPr>
          <a:xfrm>
            <a:off x="2318994" y="2481885"/>
            <a:ext cx="4730873" cy="254395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79D7479-8B05-48A9-BB5C-AD46EA45A55E}"/>
              </a:ext>
            </a:extLst>
          </p:cNvPr>
          <p:cNvSpPr/>
          <p:nvPr/>
        </p:nvSpPr>
        <p:spPr>
          <a:xfrm>
            <a:off x="9822382" y="2483500"/>
            <a:ext cx="717630" cy="251163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92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Team and Individual Matchups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Non-Transitivity of NBA Matchups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What is Transitivity?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A &gt; Player B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B &gt; Player C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Then, Player A &gt; Player C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Be Careful Not To Assume Transitive Property in Sports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 in 2005-2006 Season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Devin Harris &gt; Tony Parker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Devin Harris + Jason Terry Against Steve Nash (-23 Points)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Jerry Stackhouse + Jason Terry Against Steve Nash (+20 Points)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Steve Nash &gt; Devin Harris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Does This Imply, Steve Nash &gt; Tony Parker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Across Season, Steve Nash Impact was +28%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Against Spurs, Steve Nash Impact was 0%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Across Season, Tony Parker Impact </a:t>
            </a:r>
            <a:r>
              <a:rPr lang="en-US" sz="1800">
                <a:solidFill>
                  <a:schemeClr val="bg1"/>
                </a:solidFill>
                <a:latin typeface="Selawik Semibold" panose="020B0702040204020203" pitchFamily="34" charset="0"/>
              </a:rPr>
              <a:t>was -3%</a:t>
            </a: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Against Suns, Tony Parker Impact was +35%</a:t>
            </a: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891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450320" y="0"/>
            <a:ext cx="602414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0235" y="890427"/>
            <a:ext cx="4577335" cy="126458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>
                <a:latin typeface="Selawik Semibold" panose="020B0702040204020203" pitchFamily="34" charset="0"/>
              </a:rPr>
              <a:t>Final </a:t>
            </a:r>
            <a:br>
              <a:rPr lang="en-US" sz="6000" dirty="0">
                <a:latin typeface="Selawik Semibold" panose="020B0702040204020203" pitchFamily="34" charset="0"/>
              </a:rPr>
            </a:br>
            <a:r>
              <a:rPr lang="en-US" sz="6000" dirty="0">
                <a:latin typeface="Selawik Semibold" panose="020B0702040204020203" pitchFamily="34" charset="0"/>
              </a:rPr>
              <a:t>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226774" y="4702986"/>
            <a:ext cx="6077158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If you are going to foul, foul hard.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My Father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Lineup Analysis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Facts About Lineups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Few Players on NBA Teams are Traded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Important Coach Decision: Lineups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What Players Should Play Together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What Players Should Play Against Opponents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Approximately 300-600 Unique Lineups in a Season</a:t>
            </a:r>
          </a:p>
          <a:p>
            <a:pPr marL="274320" lvl="1" indent="0">
              <a:buSzPct val="100000"/>
              <a:buNone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spcBef>
                <a:spcPts val="0"/>
              </a:spcBef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Statistics Measured on the Lineup (NBA.com)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EE217D7-8833-48A4-9F07-F86C57BA7D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2732" y="4256642"/>
            <a:ext cx="8584934" cy="2433525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739120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Lineup Analysis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Statistics Measured on the Lineup (82games.com)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028FBF4-244D-4A36-8782-6B37A58022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1783" y="1962572"/>
            <a:ext cx="9511290" cy="4344051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2894338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Lineup Analysis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Example: Adjusted +/- for the NBA Lineup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Warriors 2A={SC,KT,AI,KD,DG} Played 225 Minutes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This is Equivalent to 4.69 Full Games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Outscored Opponents by 125 Points (Pure +/-)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Scaled to 48 Minutes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Lineup Played Against Opposition Lineups Averaging +2.67 Points Better Than Average Team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Warriors 2A Lineup has Adjusted +/- of 26.67+2.67=+29.67 Points Better Than Average Lineup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BB7E77-C226-4D26-AFEE-BF16B80523E1}"/>
                  </a:ext>
                </a:extLst>
              </p:cNvPr>
              <p:cNvSpPr txBox="1"/>
              <p:nvPr/>
            </p:nvSpPr>
            <p:spPr>
              <a:xfrm>
                <a:off x="2402087" y="3039622"/>
                <a:ext cx="4512536" cy="697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125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4.69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=+26.67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𝑃𝑜𝑖𝑛𝑡𝑠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𝑃𝑒𝑟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48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𝑀𝑖𝑛𝑢𝑡𝑒𝑠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BB7E77-C226-4D26-AFEE-BF16B8052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087" y="3039622"/>
                <a:ext cx="4512536" cy="6971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9999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Lineup Analysis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Examples of Poor Lineup Decision Making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Miami Heat (2017-2018)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Which Lineup Should Play More?</a:t>
            </a: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A3F0560-4EC6-406C-9B27-C41BA61C73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0387" y="2106791"/>
            <a:ext cx="9482119" cy="836079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BDEC81-8CA4-4F0D-8F50-959704EB5A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0387" y="3163672"/>
            <a:ext cx="9482119" cy="2207259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3265716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Lineup Analysis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66495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Problem’s With Lineup Analysis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Many Lineups Don’t Play Many Minutes (High Variability)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Less Than 10% of All Lineups Have More than 27 Offensive Possessions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Median Number of Possessions Across All Lineups = 6 Possessions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Superiority Hypothesis Testing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Null Hypothesis: Lineups are Equal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Alternative Hypothesis: Lineup 1 is Superior to Lineup 2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P-Value &lt; 0.05: Indicates Lineup 1 Superior to Lineup 2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Estimate of Lineup’s Ability Above Average Team = Adjusted +/-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Standard Error of Estimate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D7E0C73-0020-466D-998F-A81BA70F1D86}"/>
                  </a:ext>
                </a:extLst>
              </p:cNvPr>
              <p:cNvSpPr txBox="1"/>
              <p:nvPr/>
            </p:nvSpPr>
            <p:spPr>
              <a:xfrm>
                <a:off x="1060319" y="5621335"/>
                <a:ext cx="6046536" cy="799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𝑁𝑢𝑚𝑏𝑒𝑟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𝐺𝑎𝑚𝑒𝑠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D7E0C73-0020-466D-998F-A81BA70F1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319" y="5621335"/>
                <a:ext cx="6046536" cy="7997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61CFAAB8-3DB5-4A3C-8331-D9E98E4BA006}"/>
              </a:ext>
            </a:extLst>
          </p:cNvPr>
          <p:cNvSpPr/>
          <p:nvPr/>
        </p:nvSpPr>
        <p:spPr>
          <a:xfrm>
            <a:off x="4089723" y="5560878"/>
            <a:ext cx="474562" cy="434808"/>
          </a:xfrm>
          <a:prstGeom prst="ellipse">
            <a:avLst/>
          </a:prstGeom>
          <a:noFill/>
          <a:ln w="5715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3FAFC6-BC1F-46B1-A936-9F61BC1B880F}"/>
              </a:ext>
            </a:extLst>
          </p:cNvPr>
          <p:cNvCxnSpPr>
            <a:stCxn id="4" idx="6"/>
          </p:cNvCxnSpPr>
          <p:nvPr/>
        </p:nvCxnSpPr>
        <p:spPr>
          <a:xfrm>
            <a:off x="4564285" y="5778282"/>
            <a:ext cx="2455324" cy="0"/>
          </a:xfrm>
          <a:prstGeom prst="straightConnector1">
            <a:avLst/>
          </a:prstGeom>
          <a:ln w="5715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6B06EFC-9A5A-43C6-9D44-F81ABB17A206}"/>
              </a:ext>
            </a:extLst>
          </p:cNvPr>
          <p:cNvSpPr txBox="1"/>
          <p:nvPr/>
        </p:nvSpPr>
        <p:spPr>
          <a:xfrm>
            <a:off x="7019609" y="5560878"/>
            <a:ext cx="2525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Needs Justification</a:t>
            </a:r>
          </a:p>
        </p:txBody>
      </p:sp>
    </p:spTree>
    <p:extLst>
      <p:ext uri="{BB962C8B-B14F-4D97-AF65-F5344CB8AC3E}">
        <p14:creationId xmlns:p14="http://schemas.microsoft.com/office/powerpoint/2010/main" val="4182825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Lineup Analysis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66495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Example: Competing Cavs Lineups (2016-2017)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Lineup 1 With Bazemore: Adjusted +/-  of -2.4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Lineup 2 With Tim Hardaway Jr.: Adjusted +/-  of 28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Lineup 1 Played 426 Minutes or 8.875 Games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Lineup 2 Played 126 Minutes or 2.625 Games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Question: Was Lineup 2 Significantly Better than Lineup 1?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9A13FD5-224F-44DA-924D-0207CDAF34BC}"/>
              </a:ext>
            </a:extLst>
          </p:cNvPr>
          <p:cNvCxnSpPr>
            <a:cxnSpLocks/>
          </p:cNvCxnSpPr>
          <p:nvPr/>
        </p:nvCxnSpPr>
        <p:spPr>
          <a:xfrm>
            <a:off x="4577442" y="5797689"/>
            <a:ext cx="0" cy="421018"/>
          </a:xfrm>
          <a:prstGeom prst="straightConnector1">
            <a:avLst/>
          </a:prstGeom>
          <a:ln w="5715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61D708B-7552-43BD-B3EA-C760FFB7EE7A}"/>
                  </a:ext>
                </a:extLst>
              </p:cNvPr>
              <p:cNvSpPr txBox="1"/>
              <p:nvPr/>
            </p:nvSpPr>
            <p:spPr>
              <a:xfrm>
                <a:off x="1249749" y="6049603"/>
                <a:ext cx="6046536" cy="668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144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8.875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144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2.625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61D708B-7552-43BD-B3EA-C760FFB7E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749" y="6049603"/>
                <a:ext cx="6046536" cy="6685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4423410-6452-43AC-96A0-9C6A6F7D13E9}"/>
                  </a:ext>
                </a:extLst>
              </p:cNvPr>
              <p:cNvSpPr txBox="1"/>
              <p:nvPr/>
            </p:nvSpPr>
            <p:spPr>
              <a:xfrm>
                <a:off x="5505907" y="5895344"/>
                <a:ext cx="604653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𝑝𝑛𝑜𝑟𝑚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-30.4,</m:t>
                          </m:r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𝑚𝑒𝑎𝑛</m:t>
                          </m:r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𝑠𝑑</m:t>
                          </m:r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=8.43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4423410-6452-43AC-96A0-9C6A6F7D1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907" y="5895344"/>
                <a:ext cx="6046536" cy="400110"/>
              </a:xfrm>
              <a:prstGeom prst="rect">
                <a:avLst/>
              </a:prstGeom>
              <a:blipFill>
                <a:blip r:embed="rId7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30AC862-D758-C01E-1FA1-1E29982CF5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6556" y="3502164"/>
            <a:ext cx="6191250" cy="22955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022277E-E740-07A1-620B-50F21C4E8AF5}"/>
                  </a:ext>
                </a:extLst>
              </p:cNvPr>
              <p:cNvSpPr txBox="1"/>
              <p:nvPr/>
            </p:nvSpPr>
            <p:spPr>
              <a:xfrm>
                <a:off x="4508322" y="6218707"/>
                <a:ext cx="604653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0.0002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022277E-E740-07A1-620B-50F21C4E8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322" y="6218707"/>
                <a:ext cx="6046536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2454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Lineup Analysis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66495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Lineup Chemistry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How Would You Define Good Chemistry?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Let LAPM Represent Lineup Adjusted +/- Rating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Let PAPM Represent Player Adjusted +/- Rating for Player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 (2016-2017): 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794FB94-B5A7-4275-A203-93B089223016}"/>
                  </a:ext>
                </a:extLst>
              </p:cNvPr>
              <p:cNvSpPr txBox="1"/>
              <p:nvPr/>
            </p:nvSpPr>
            <p:spPr>
              <a:xfrm>
                <a:off x="1443448" y="2706169"/>
                <a:ext cx="6046536" cy="990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𝐶h𝑒𝑚𝑖𝑠𝑡𝑟𝑦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𝐿𝐴𝑃𝑀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𝑃𝐴𝑃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794FB94-B5A7-4275-A203-93B089223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448" y="2706169"/>
                <a:ext cx="6046536" cy="9902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D00BB89-2F6E-8C3B-6C2F-AF3E2006CD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8757" y="4243080"/>
            <a:ext cx="7723490" cy="246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493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Team and Individual Matchups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66495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 of Coaching Decision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Spurs Versus Mavericks in 2006 Playoffs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Mavericks Beat Spurs in 7 Games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Replaced Adrian Griffin with Devin Harris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Mavericks’ Season Information</a:t>
            </a: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2292375-4BEF-44DB-9586-0D8947B04B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6556" y="3183058"/>
            <a:ext cx="6226502" cy="3537534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D908DD2-9D2A-4829-A2CA-3B350E8E2951}"/>
              </a:ext>
            </a:extLst>
          </p:cNvPr>
          <p:cNvSpPr/>
          <p:nvPr/>
        </p:nvSpPr>
        <p:spPr>
          <a:xfrm>
            <a:off x="4029667" y="5330186"/>
            <a:ext cx="4830641" cy="247385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7AB10BD-5622-4402-B43D-AB6019E0E501}"/>
              </a:ext>
            </a:extLst>
          </p:cNvPr>
          <p:cNvSpPr/>
          <p:nvPr/>
        </p:nvSpPr>
        <p:spPr>
          <a:xfrm>
            <a:off x="4029667" y="5887693"/>
            <a:ext cx="4830641" cy="247385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5023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3190</TotalTime>
  <Words>732</Words>
  <Application>Microsoft Office PowerPoint</Application>
  <PresentationFormat>Widescreen</PresentationFormat>
  <Paragraphs>209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 Math</vt:lpstr>
      <vt:lpstr>Century Schoolbook</vt:lpstr>
      <vt:lpstr>Selawik Semibold</vt:lpstr>
      <vt:lpstr>Wingdings 2</vt:lpstr>
      <vt:lpstr>View</vt:lpstr>
      <vt:lpstr>Basketball III</vt:lpstr>
      <vt:lpstr>NBA Lineup Analysis</vt:lpstr>
      <vt:lpstr>NBA Lineup Analysis</vt:lpstr>
      <vt:lpstr>NBA Lineup Analysis</vt:lpstr>
      <vt:lpstr>NBA Lineup Analysis</vt:lpstr>
      <vt:lpstr>NBA Lineup Analysis</vt:lpstr>
      <vt:lpstr>NBA Lineup Analysis</vt:lpstr>
      <vt:lpstr>NBA Lineup Analysis</vt:lpstr>
      <vt:lpstr>Team and Individual Matchups</vt:lpstr>
      <vt:lpstr>Team and Individual Matchups</vt:lpstr>
      <vt:lpstr>Team and Individual Matchups</vt:lpstr>
      <vt:lpstr>Team and Individual Matchups</vt:lpstr>
      <vt:lpstr>Team and Individual Matchups</vt:lpstr>
      <vt:lpstr>Team and Individual Matchups</vt:lpstr>
      <vt:lpstr>Team and Individual Matchups</vt:lpstr>
      <vt:lpstr>Final 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Basketball I</dc:title>
  <dc:creator>Super Mario</dc:creator>
  <cp:lastModifiedBy>Giacomazzo, Mario</cp:lastModifiedBy>
  <cp:revision>117</cp:revision>
  <dcterms:created xsi:type="dcterms:W3CDTF">2019-09-22T23:34:01Z</dcterms:created>
  <dcterms:modified xsi:type="dcterms:W3CDTF">2023-03-01T01:01:06Z</dcterms:modified>
</cp:coreProperties>
</file>