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332" r:id="rId3"/>
    <p:sldId id="337" r:id="rId4"/>
    <p:sldId id="338" r:id="rId5"/>
    <p:sldId id="333" r:id="rId6"/>
    <p:sldId id="334" r:id="rId7"/>
    <p:sldId id="335" r:id="rId8"/>
    <p:sldId id="339" r:id="rId9"/>
    <p:sldId id="340" r:id="rId10"/>
    <p:sldId id="336" r:id="rId11"/>
    <p:sldId id="341" r:id="rId12"/>
    <p:sldId id="342" r:id="rId13"/>
    <p:sldId id="343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0" autoAdjust="0"/>
    <p:restoredTop sz="94991" autoAdjust="0"/>
  </p:normalViewPr>
  <p:slideViewPr>
    <p:cSldViewPr snapToGrid="0">
      <p:cViewPr>
        <p:scale>
          <a:sx n="51" d="100"/>
          <a:sy n="51" d="100"/>
        </p:scale>
        <p:origin x="228" y="6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9" y="839086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9" y="6322061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7" y="2553611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3"/>
            <a:ext cx="6858000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91281" y="1505396"/>
            <a:ext cx="969836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Steal if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I am on First Base…No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Usain Bolt is on First Base…Yes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Short Answer: Depends on How Fast the Runner Is?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of a Successful Steal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0.87 Runs Under Current State = 0100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Success: State = 0010 with 1.09 Expected Runs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Failure: State = 1000 with 0.27 Expected Runs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Law of Conditional Expectations for </a:t>
            </a:r>
          </a:p>
          <a:p>
            <a:pPr marL="457189" lvl="1"/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   Expected Runs After Steal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When do We Want to Steal?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B886374-231C-4593-A3C7-3F132720BBD3}"/>
                  </a:ext>
                </a:extLst>
              </p:cNvPr>
              <p:cNvSpPr/>
              <p:nvPr/>
            </p:nvSpPr>
            <p:spPr>
              <a:xfrm>
                <a:off x="3832417" y="4675280"/>
                <a:ext cx="41080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B886374-231C-4593-A3C7-3F132720B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417" y="4675280"/>
                <a:ext cx="4108048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0A2504-08C8-479E-9756-A02315840C34}"/>
                  </a:ext>
                </a:extLst>
              </p:cNvPr>
              <p:cNvSpPr/>
              <p:nvPr/>
            </p:nvSpPr>
            <p:spPr>
              <a:xfrm>
                <a:off x="3898537" y="5576601"/>
                <a:ext cx="4139595" cy="1015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20A2504-08C8-479E-9756-A02315840C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537" y="5576601"/>
                <a:ext cx="4139595" cy="1015663"/>
              </a:xfrm>
              <a:prstGeom prst="rect">
                <a:avLst/>
              </a:prstGeom>
              <a:blipFill>
                <a:blip r:embed="rId5"/>
                <a:stretch>
                  <a:fillRect b="-3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B45955-0681-46FB-BE16-332DBEED8295}"/>
                  </a:ext>
                </a:extLst>
              </p:cNvPr>
              <p:cNvSpPr/>
              <p:nvPr/>
            </p:nvSpPr>
            <p:spPr>
              <a:xfrm>
                <a:off x="8528718" y="5684127"/>
                <a:ext cx="3276731" cy="6706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𝟖𝟕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𝟐𝟕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𝟖𝟐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B45955-0681-46FB-BE16-332DBEED8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718" y="5684127"/>
                <a:ext cx="3276731" cy="6706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163F42-D15D-4A6B-9B56-E659E4F9D26B}"/>
              </a:ext>
            </a:extLst>
          </p:cNvPr>
          <p:cNvCxnSpPr>
            <a:cxnSpLocks/>
          </p:cNvCxnSpPr>
          <p:nvPr/>
        </p:nvCxnSpPr>
        <p:spPr>
          <a:xfrm flipV="1">
            <a:off x="7749475" y="6070730"/>
            <a:ext cx="779243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91281" y="1505396"/>
            <a:ext cx="9698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Steal if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 2016, 71% Chance of Success on Steals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Implies Bad Idea Based on Average Rate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Super Mario is on 1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 with 95% Chance of Stealing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Marginal Increase: 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0.87 Runs in State = 0100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Single Gets Hit and Runner Is Faced With Two Choices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 1: Attempt to Get to 3</a:t>
            </a:r>
            <a:r>
              <a:rPr lang="en-US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 Base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 2: Stop at 2</a:t>
            </a:r>
            <a:r>
              <a:rPr lang="en-US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nd</a:t>
            </a: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 Base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AE6C3F-B6E1-40B7-AA17-133C6A13CE54}"/>
                  </a:ext>
                </a:extLst>
              </p:cNvPr>
              <p:cNvSpPr/>
              <p:nvPr/>
            </p:nvSpPr>
            <p:spPr>
              <a:xfrm>
                <a:off x="3803221" y="2953852"/>
                <a:ext cx="595137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𝟗𝟓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𝟎𝟒𝟗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0AE6C3F-B6E1-40B7-AA17-133C6A13C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21" y="2953852"/>
                <a:ext cx="59513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BC5217-F60D-4828-9A34-3570F52F07EC}"/>
                  </a:ext>
                </a:extLst>
              </p:cNvPr>
              <p:cNvSpPr/>
              <p:nvPr/>
            </p:nvSpPr>
            <p:spPr>
              <a:xfrm>
                <a:off x="3803220" y="3845452"/>
                <a:ext cx="374980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𝟎𝟒𝟗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𝟏𝟕𝟗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6BC5217-F60D-4828-9A34-3570F52F0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20" y="3845452"/>
                <a:ext cx="374980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05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4" y="-52156"/>
            <a:ext cx="12192002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102857" y="1505398"/>
            <a:ext cx="89319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Under Scenario 1: Expect 1.68 Runs in State = 0101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Under Scenario 2: Expect 1.46 Runs in State = 0110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Runner is Out: Expect 0.53 Runs in State = 1100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Base Runner Gets to 3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p = 0.81, then…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If Base Runner has a 81% Chance of Getting to 3</a:t>
            </a:r>
            <a:r>
              <a:rPr lang="en-US" sz="20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rd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Base, the Expected Number of Runs Under the Attempt “Breaks Even” with the Expected Number of Runs of Being a Coward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from 2005: 97% of the Time Base Runner Succeeded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Only Thing That’s on My Mind, is Who’s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Gonna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Run This Town Tonight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5F1AA6-00B8-4EC6-B2CA-0F4E1706E829}"/>
                  </a:ext>
                </a:extLst>
              </p:cNvPr>
              <p:cNvSpPr/>
              <p:nvPr/>
            </p:nvSpPr>
            <p:spPr>
              <a:xfrm>
                <a:off x="3901865" y="3517155"/>
                <a:ext cx="41395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𝟔𝟖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D5F1AA6-00B8-4EC6-B2CA-0F4E1706E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865" y="3517155"/>
                <a:ext cx="4139595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23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0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102857" y="1505397"/>
            <a:ext cx="9698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Conservative Versus Liberal Base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A395F-BA44-799F-1D70-AF252F441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919" y="2164109"/>
            <a:ext cx="4950162" cy="4432362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316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1" y="10"/>
            <a:ext cx="6024135" cy="6857991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81" y="359965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6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are scared of a new situation, then lean in; you may just get hit by a pitch.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598289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Manager Decisions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1: Man on First and No Outs. Should We Bunt?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2: Man on First and One Out. Should We Steal?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Most Decisions  in Baseball are Trade-Offs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Decisions Have the Probability of Error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24 Unique States in an Inning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Represented by 4 Numbers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Best State = 0111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Worst State = 2000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5060E5-2DD8-438C-B7FD-3BF320815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232" y="3935651"/>
            <a:ext cx="4298543" cy="28031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35B009-93CD-4FFC-865D-7213CB4F1FAB}"/>
                  </a:ext>
                </a:extLst>
              </p:cNvPr>
              <p:cNvSpPr txBox="1"/>
              <p:nvPr/>
            </p:nvSpPr>
            <p:spPr>
              <a:xfrm>
                <a:off x="1685872" y="5431264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𝟎𝟏𝟏𝟏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𝟐𝟕𝟏𝟓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035B009-93CD-4FFC-865D-7213CB4F1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872" y="5431264"/>
                <a:ext cx="721476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A58D7-1233-4C12-8BF3-B0D72ECE5AFA}"/>
                  </a:ext>
                </a:extLst>
              </p:cNvPr>
              <p:cNvSpPr txBox="1"/>
              <p:nvPr/>
            </p:nvSpPr>
            <p:spPr>
              <a:xfrm>
                <a:off x="1685870" y="6299604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</m:e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𝟐𝟎𝟎𝟎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𝟏𝟎𝟐𝟖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DA58D7-1233-4C12-8BF3-B0D72ECE5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870" y="6299604"/>
                <a:ext cx="721476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5982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Number of Runs for Each State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CEE8-CC08-A1B6-B743-388F2208E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137" y="2446813"/>
            <a:ext cx="8282348" cy="3969420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4883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73024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States of Baseball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Pitching States of Plate Appearances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1 = Strike &amp; 0 = Ball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Situation: Strike, Ball, Ball, Ball, Strike, Strike = 100011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A531FBEA-01CE-42F4-8BE1-54DEE532D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565035"/>
              </p:ext>
            </p:extLst>
          </p:nvPr>
        </p:nvGraphicFramePr>
        <p:xfrm>
          <a:off x="4430357" y="2950387"/>
          <a:ext cx="2280107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Strikeouts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id="{E99803B0-4465-4253-98E7-8127989ED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36173"/>
              </p:ext>
            </p:extLst>
          </p:nvPr>
        </p:nvGraphicFramePr>
        <p:xfrm>
          <a:off x="6943705" y="2950387"/>
          <a:ext cx="2280107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</a:t>
                      </a:r>
                    </a:p>
                    <a:p>
                      <a:pPr algn="ctr"/>
                      <a:r>
                        <a:rPr lang="en-US" sz="2400" dirty="0"/>
                        <a:t>Walks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  <p:graphicFrame>
        <p:nvGraphicFramePr>
          <p:cNvPr id="18" name="Table 2">
            <a:extLst>
              <a:ext uri="{FF2B5EF4-FFF2-40B4-BE49-F238E27FC236}">
                <a16:creationId xmlns:a16="http://schemas.microsoft.com/office/drawing/2014/main" id="{D23EC0FB-CD46-4D26-9194-9CEBA5752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77777"/>
              </p:ext>
            </p:extLst>
          </p:nvPr>
        </p:nvGraphicFramePr>
        <p:xfrm>
          <a:off x="9452660" y="2950387"/>
          <a:ext cx="2280107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010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States For </a:t>
                      </a:r>
                    </a:p>
                    <a:p>
                      <a:pPr algn="ctr"/>
                      <a:r>
                        <a:rPr lang="en-US" sz="2400" dirty="0"/>
                        <a:t>Hits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986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8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808165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Experiment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Any Situation where Outcome is Uncertain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Typically, Set of Outcomes (O) is Finite and Can Be Listed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Pitcher Throws a Pitch 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Random Variable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Associated with Experiments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Typically Involves Numeric Outcome Based on Observation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Usually Notated with Capital Letter (X)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Sample Space (S) Represents Possible Values Involving Subsets of Set of Outcomes (O)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X = Number of Balls in a Plate Appearance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CFD641-5AFC-4889-9E0D-92BB462064AB}"/>
                  </a:ext>
                </a:extLst>
              </p:cNvPr>
              <p:cNvSpPr txBox="1"/>
              <p:nvPr/>
            </p:nvSpPr>
            <p:spPr>
              <a:xfrm>
                <a:off x="2684014" y="2892744"/>
                <a:ext cx="7646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𝑺𝒕𝒓𝒊𝒌𝒆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𝑩𝒂𝒍𝒍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𝑩𝒂𝒕𝒕𝒆𝒓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𝑷𝒍𝒂𝒚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CFD641-5AFC-4889-9E0D-92BB46206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014" y="2892744"/>
                <a:ext cx="7646868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CB25CD-1CD9-4929-8FCE-52CC28DFC2DD}"/>
                  </a:ext>
                </a:extLst>
              </p:cNvPr>
              <p:cNvSpPr txBox="1"/>
              <p:nvPr/>
            </p:nvSpPr>
            <p:spPr>
              <a:xfrm>
                <a:off x="1030259" y="5704987"/>
                <a:ext cx="76468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CB25CD-1CD9-4929-8FCE-52CC28DFC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59" y="5704987"/>
                <a:ext cx="7646868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85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0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78348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Value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Value of a Random Variable if Experiment Repeated Infinite Number of Times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Expected Value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X = Number of Balls in Plate Appearance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Based on Law of Conditional Expectations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CA7926-1336-47EF-A121-000E1240C32A}"/>
                  </a:ext>
                </a:extLst>
              </p:cNvPr>
              <p:cNvSpPr txBox="1"/>
              <p:nvPr/>
            </p:nvSpPr>
            <p:spPr>
              <a:xfrm>
                <a:off x="1645788" y="2873316"/>
                <a:ext cx="7214761" cy="839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𝒙𝑷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CA7926-1336-47EF-A121-000E1240C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88" y="2873316"/>
                <a:ext cx="7214761" cy="8390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916BAB-45F9-4734-8349-15A468DD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67422"/>
              </p:ext>
            </p:extLst>
          </p:nvPr>
        </p:nvGraphicFramePr>
        <p:xfrm>
          <a:off x="10145048" y="4480560"/>
          <a:ext cx="1919720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0541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  <a:gridCol w="1189179">
                  <a:extLst>
                    <a:ext uri="{9D8B030D-6E8A-4147-A177-3AD203B41FA5}">
                      <a16:colId xmlns:a16="http://schemas.microsoft.com/office/drawing/2014/main" val="3179823401"/>
                    </a:ext>
                  </a:extLst>
                </a:gridCol>
              </a:tblGrid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P(X=x)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22875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65038"/>
                  </a:ext>
                </a:extLst>
              </a:tr>
              <a:tr h="3567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4228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D7E17E-70F4-40EE-A248-03DF86AA53F9}"/>
                  </a:ext>
                </a:extLst>
              </p:cNvPr>
              <p:cNvSpPr txBox="1"/>
              <p:nvPr/>
            </p:nvSpPr>
            <p:spPr>
              <a:xfrm>
                <a:off x="3839598" y="4080450"/>
                <a:ext cx="78623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D7E17E-70F4-40EE-A248-03DF86AA5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598" y="4080450"/>
                <a:ext cx="786236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01863-9CFA-4F6A-B2BF-068122FC1DEC}"/>
                  </a:ext>
                </a:extLst>
              </p:cNvPr>
              <p:cNvSpPr txBox="1"/>
              <p:nvPr/>
            </p:nvSpPr>
            <p:spPr>
              <a:xfrm>
                <a:off x="2143250" y="5026293"/>
                <a:ext cx="7214761" cy="877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701863-9CFA-4F6A-B2BF-068122FC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250" y="5026293"/>
                <a:ext cx="7214761" cy="877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08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783484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Value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X = Number of Balls in a Plate Appearance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Y = First Pitch is a Strike (Yes = 1 &amp; No = 0) 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of 0.99 Balls When First Pitch is a Strike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of 1.83 Balls When First Pitch is a Ball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D916BAB-45F9-4734-8349-15A468DD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82902"/>
              </p:ext>
            </p:extLst>
          </p:nvPr>
        </p:nvGraphicFramePr>
        <p:xfrm>
          <a:off x="4435036" y="3961567"/>
          <a:ext cx="3573683" cy="17631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39757">
                  <a:extLst>
                    <a:ext uri="{9D8B030D-6E8A-4147-A177-3AD203B41FA5}">
                      <a16:colId xmlns:a16="http://schemas.microsoft.com/office/drawing/2014/main" val="2677213698"/>
                    </a:ext>
                  </a:extLst>
                </a:gridCol>
                <a:gridCol w="1366963">
                  <a:extLst>
                    <a:ext uri="{9D8B030D-6E8A-4147-A177-3AD203B41FA5}">
                      <a16:colId xmlns:a16="http://schemas.microsoft.com/office/drawing/2014/main" val="3179823401"/>
                    </a:ext>
                  </a:extLst>
                </a:gridCol>
                <a:gridCol w="1366963">
                  <a:extLst>
                    <a:ext uri="{9D8B030D-6E8A-4147-A177-3AD203B41FA5}">
                      <a16:colId xmlns:a16="http://schemas.microsoft.com/office/drawing/2014/main" val="3499664135"/>
                    </a:ext>
                  </a:extLst>
                </a:gridCol>
              </a:tblGrid>
              <a:tr h="848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E[X|Y=y]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P(Y=y)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563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99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085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8D547-876B-4C21-8808-97542BEB2EC7}"/>
                  </a:ext>
                </a:extLst>
              </p:cNvPr>
              <p:cNvSpPr txBox="1"/>
              <p:nvPr/>
            </p:nvSpPr>
            <p:spPr>
              <a:xfrm>
                <a:off x="3261070" y="3365356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𝟑𝟓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8D547-876B-4C21-8808-97542BEB2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070" y="3365356"/>
                <a:ext cx="721476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11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26391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3"/>
            <a:ext cx="7834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Bunt with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0.87 Runs Under Current State = 0100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List of Possible Resulting  States With Probabilities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961E3-EC5F-4577-BEDA-30612C755085}"/>
              </a:ext>
            </a:extLst>
          </p:cNvPr>
          <p:cNvSpPr txBox="1"/>
          <p:nvPr/>
        </p:nvSpPr>
        <p:spPr>
          <a:xfrm>
            <a:off x="10123373" y="3597025"/>
            <a:ext cx="1812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Based on Previous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52C815-0A16-4DB6-87F0-D3448D320874}"/>
              </a:ext>
            </a:extLst>
          </p:cNvPr>
          <p:cNvCxnSpPr>
            <a:cxnSpLocks/>
          </p:cNvCxnSpPr>
          <p:nvPr/>
        </p:nvCxnSpPr>
        <p:spPr>
          <a:xfrm>
            <a:off x="7678357" y="3802384"/>
            <a:ext cx="2700898" cy="4663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CBC57D-7756-4F19-93F9-B098E8A91A45}"/>
              </a:ext>
            </a:extLst>
          </p:cNvPr>
          <p:cNvSpPr txBox="1"/>
          <p:nvPr/>
        </p:nvSpPr>
        <p:spPr>
          <a:xfrm>
            <a:off x="9774959" y="4814328"/>
            <a:ext cx="249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Based on Known Relative Frequencies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F7A3A6-C6D0-0314-0A79-14C01F44D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878" y="2598011"/>
            <a:ext cx="3587962" cy="41339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2497A3-C4A0-4F02-8E9B-C855BD75D319}"/>
              </a:ext>
            </a:extLst>
          </p:cNvPr>
          <p:cNvSpPr/>
          <p:nvPr/>
        </p:nvSpPr>
        <p:spPr>
          <a:xfrm>
            <a:off x="6226179" y="3597025"/>
            <a:ext cx="636516" cy="32124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EC9CB7-6A8E-4AB3-84E3-D7821A7BB18F}"/>
              </a:ext>
            </a:extLst>
          </p:cNvPr>
          <p:cNvCxnSpPr>
            <a:cxnSpLocks/>
          </p:cNvCxnSpPr>
          <p:nvPr/>
        </p:nvCxnSpPr>
        <p:spPr>
          <a:xfrm flipV="1">
            <a:off x="6862695" y="5131079"/>
            <a:ext cx="3162274" cy="2721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CB2126D-066F-41AB-9607-A2EE64975DB8}"/>
              </a:ext>
            </a:extLst>
          </p:cNvPr>
          <p:cNvSpPr/>
          <p:nvPr/>
        </p:nvSpPr>
        <p:spPr>
          <a:xfrm>
            <a:off x="7093666" y="3565103"/>
            <a:ext cx="590309" cy="4745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3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6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2" y="-52156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2" y="1849427"/>
            <a:ext cx="3969421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1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Decision-Making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0" y="4380290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3"/>
            <a:ext cx="9027283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4"/>
            <a:ext cx="8158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We Bunt with Man on First and No Outs?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Runs Scored After Bunt (X)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Comparing Expected Runs Without Bunt Versus After Bunt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Under Current State = 0.87 Runs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After Bunt = 0.71 Runs (Clearly Worse)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All of This is Based on the </a:t>
            </a:r>
            <a:r>
              <a:rPr lang="en-US" u="sng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Hitter</a:t>
            </a:r>
          </a:p>
          <a:p>
            <a:pPr marL="1257269" lvl="2" indent="-342891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if I am Batting? Should I Bunt?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Strike Out 85% of the Time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Single 10% of the Time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Walk 5% of the Time</a:t>
            </a:r>
          </a:p>
          <a:p>
            <a:pPr marL="800080" lvl="1" indent="-34289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Stupid Manager Lets Swing for the Fence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EB7D0B-F189-40B6-BBBD-6C04EFE09AB4}"/>
                  </a:ext>
                </a:extLst>
              </p:cNvPr>
              <p:cNvSpPr/>
              <p:nvPr/>
            </p:nvSpPr>
            <p:spPr>
              <a:xfrm>
                <a:off x="3846034" y="2229627"/>
                <a:ext cx="564058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𝟔𝟕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𝟎𝟐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𝟎𝟖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𝟕𝟏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EB7D0B-F189-40B6-BBBD-6C04EFE09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034" y="2229627"/>
                <a:ext cx="564058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9E19E3-1E45-4D88-989F-2F21D01070FF}"/>
                  </a:ext>
                </a:extLst>
              </p:cNvPr>
              <p:cNvSpPr/>
              <p:nvPr/>
            </p:nvSpPr>
            <p:spPr>
              <a:xfrm>
                <a:off x="3115383" y="5863364"/>
                <a:ext cx="86837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𝟏𝟏𝟎𝟎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𝟎𝟏𝟎𝟏</m:t>
                          </m:r>
                        </m:e>
                      </m:d>
                      <m:r>
                        <a:rPr lang="en-US" sz="2000" b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𝟎𝟏𝟏𝟎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𝟔𝟗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9E19E3-1E45-4D88-989F-2F21D0107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83" y="5863364"/>
                <a:ext cx="868378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Bent 5">
            <a:extLst>
              <a:ext uri="{FF2B5EF4-FFF2-40B4-BE49-F238E27FC236}">
                <a16:creationId xmlns:a16="http://schemas.microsoft.com/office/drawing/2014/main" id="{CE02EC35-7D4D-41A2-9D62-83E2E67C938D}"/>
              </a:ext>
            </a:extLst>
          </p:cNvPr>
          <p:cNvSpPr/>
          <p:nvPr/>
        </p:nvSpPr>
        <p:spPr>
          <a:xfrm flipV="1">
            <a:off x="7598058" y="6263474"/>
            <a:ext cx="529060" cy="436287"/>
          </a:xfrm>
          <a:prstGeom prst="ben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9B179-6A6A-4035-BA52-4D1999F4E4A4}"/>
              </a:ext>
            </a:extLst>
          </p:cNvPr>
          <p:cNvSpPr txBox="1"/>
          <p:nvPr/>
        </p:nvSpPr>
        <p:spPr>
          <a:xfrm>
            <a:off x="7758277" y="6367896"/>
            <a:ext cx="385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Assume Runner Gets to Third</a:t>
            </a:r>
          </a:p>
        </p:txBody>
      </p:sp>
    </p:spTree>
    <p:extLst>
      <p:ext uri="{BB962C8B-B14F-4D97-AF65-F5344CB8AC3E}">
        <p14:creationId xmlns:p14="http://schemas.microsoft.com/office/powerpoint/2010/main" val="354147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4198</TotalTime>
  <Words>1114</Words>
  <Application>Microsoft Office PowerPoint</Application>
  <PresentationFormat>Widescreen</PresentationFormat>
  <Paragraphs>189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161</cp:revision>
  <dcterms:created xsi:type="dcterms:W3CDTF">2019-09-02T18:29:52Z</dcterms:created>
  <dcterms:modified xsi:type="dcterms:W3CDTF">2023-02-05T01:52:47Z</dcterms:modified>
</cp:coreProperties>
</file>