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277" r:id="rId4"/>
    <p:sldId id="278" r:id="rId5"/>
    <p:sldId id="279" r:id="rId6"/>
    <p:sldId id="284" r:id="rId7"/>
    <p:sldId id="257" r:id="rId8"/>
    <p:sldId id="285" r:id="rId9"/>
    <p:sldId id="305" r:id="rId10"/>
    <p:sldId id="301" r:id="rId11"/>
    <p:sldId id="286" r:id="rId12"/>
    <p:sldId id="287" r:id="rId13"/>
    <p:sldId id="290" r:id="rId14"/>
    <p:sldId id="289" r:id="rId15"/>
    <p:sldId id="302" r:id="rId16"/>
    <p:sldId id="303" r:id="rId17"/>
    <p:sldId id="304" r:id="rId18"/>
    <p:sldId id="306" r:id="rId19"/>
    <p:sldId id="296" r:id="rId20"/>
    <p:sldId id="28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3" autoAdjust="0"/>
    <p:restoredTop sz="94660"/>
  </p:normalViewPr>
  <p:slideViewPr>
    <p:cSldViewPr snapToGrid="0">
      <p:cViewPr varScale="1">
        <p:scale>
          <a:sx n="92" d="100"/>
          <a:sy n="92" d="100"/>
        </p:scale>
        <p:origin x="7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STOR 538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7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Helping the Team Win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Automated Video Analysis (Lincoln City, UK Football)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3D Depth Camera (NBA)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Wearable Technology (NBA, NHL)</a:t>
            </a: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Improving the Fan Experience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of Digital Engagement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Sentiment in Social Media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of Fan Behavior in Stadium (New England Patriots)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Wireless Internet and Phone Apps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Apps Supply Game Analytics, Parking Information, Promotions, and Traffic Information to the Fans (NFL)</a:t>
            </a:r>
          </a:p>
          <a:p>
            <a:pPr marL="914400" lvl="2" indent="0">
              <a:buNone/>
            </a:pPr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67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7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Benefiting Other Stakeholders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Tracking Fan Behavior Outside the Stadium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Telecommunication, Retailers, Payment Providers, Ticket Agencies, and Sponsorships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Adapt to Quick Changes in Consumer Behavior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Optimizing the Back-Office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HR Practices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Game Scheduling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Supply Chain Management and Logistics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Marketing and Promotions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Procurement of Goods and Services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60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lvl="1"/>
            <a:endParaRPr lang="en-US" sz="20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Advancing Sports Gambling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Supreme Court Ruling Previous Statute Violated 10</a:t>
            </a:r>
            <a:r>
              <a:rPr lang="en-US" sz="1800" baseline="30000" dirty="0">
                <a:latin typeface="Selawik Semibold" panose="020B0702040204020203" pitchFamily="34" charset="0"/>
              </a:rPr>
              <a:t>th</a:t>
            </a:r>
            <a:r>
              <a:rPr lang="en-US" sz="1800" dirty="0">
                <a:latin typeface="Selawik Semibold" panose="020B0702040204020203" pitchFamily="34" charset="0"/>
              </a:rPr>
              <a:t> Amendment (Murphy v. National Collegiate Athletic Association)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States Free to Legislate Gambling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Improvement of Gambling Products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 Aggregation and Visualization for Bettors 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Develop Daily Fantasy Sports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Business Research Company</a:t>
            </a:r>
          </a:p>
          <a:p>
            <a:pPr lvl="3"/>
            <a:r>
              <a:rPr lang="en-US" sz="1600" dirty="0">
                <a:latin typeface="Selawik Semibold" panose="020B0702040204020203" pitchFamily="34" charset="0"/>
              </a:rPr>
              <a:t>Market grew from $96.84B to 104.78B in Last Year</a:t>
            </a:r>
          </a:p>
          <a:p>
            <a:pPr lvl="3"/>
            <a:r>
              <a:rPr lang="en-US" sz="1600" dirty="0">
                <a:latin typeface="Selawik Semibold" panose="020B0702040204020203" pitchFamily="34" charset="0"/>
              </a:rPr>
              <a:t>Largest Market is Western Europe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55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Prerequisites by Howard Hamilton </a:t>
            </a:r>
          </a:p>
          <a:p>
            <a:pPr marL="0" indent="0">
              <a:buNone/>
            </a:pPr>
            <a:r>
              <a:rPr lang="en-US" sz="2400" dirty="0">
                <a:latin typeface="Selawik Semibold" panose="020B0702040204020203" pitchFamily="34" charset="0"/>
              </a:rPr>
              <a:t>   (</a:t>
            </a:r>
            <a:r>
              <a:rPr lang="en-US" sz="2400" dirty="0" err="1">
                <a:latin typeface="Selawik Semibold" panose="020B0702040204020203" pitchFamily="34" charset="0"/>
              </a:rPr>
              <a:t>Soccermetrics</a:t>
            </a:r>
            <a:r>
              <a:rPr lang="en-US" sz="2400" dirty="0">
                <a:latin typeface="Selawik Semibold" panose="020B0702040204020203" pitchFamily="34" charset="0"/>
              </a:rPr>
              <a:t>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Technical Skills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Mathematics (Linear Algebra/Probability Essential)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Statistics (Frequentist and Bayesian Perspectives)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Machine Learning (Supervised and Unsupervised)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Programming (R/Python, Data Structures, OOP)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Databases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Visualization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Socials Skills, Ethics, and the Law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Knowledgeable About All Aspects of the Sport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2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Engineer, Sports Analytics for SIG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 Science in Python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Large Data Storage and Data Processing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PhD, Master’s, or Bachelor’s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Newest Business Area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Sports Scientist, Chicago Women’s Soccer Academy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Bachelor’s or Master’s in Exercise Science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Experience with Sports Science Technologies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Deliver Daily Reports and Provide Data-Driven Feedback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43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Sports Performance Analyst, Baltimore Orioles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Primarily Data Management/ Organization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Requirements are Unknown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Sports Injury Data Scientist, RWE Agile Analytics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Part of IQVIA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SQL, Python, SAS, 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Familiar with Basic Statistical Analyses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Bachelor’s (6-8 years experience)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Master’s (3-5 years experience)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941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Sports Science Coordinator, Houston Texans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Master’s Required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Expected to  Constantly Learn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MS in Sport Performance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SQL, Statistics, R/Python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Machine Learning and Time Series Methods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Professor of Data Analytics, University of Tulsa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Focus on Sports Analytics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PhD and  Research Background in Sports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College of Business</a:t>
            </a: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112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Analyst, Club Business Operations for MLB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Quantitative Market Analyses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BS Degree in Business Related Field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Excel, PowerPoint, SQL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Exceptional Data Evaluation Skills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Business Analyst, Sports &amp; Entertainment for Aramark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Hospitality Company for Many Industries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 Visualization with Tableau or </a:t>
            </a:r>
            <a:r>
              <a:rPr lang="en-US" sz="1800" dirty="0" err="1">
                <a:latin typeface="Selawik Semibold" panose="020B0702040204020203" pitchFamily="34" charset="0"/>
              </a:rPr>
              <a:t>PowerBI</a:t>
            </a:r>
            <a:endParaRPr lang="en-US" sz="18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Exposure to Some Programming Language</a:t>
            </a: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49119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Analyst, Baseball Operations for Giants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Perform Statistical Analyses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Collaboration with Software Engineers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BS in Quantitative Field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R, SQL, Python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Director of Data Science, DICK’S Sporting Goods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MS in Stats, Math, Econ, etc.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10-15 Years Experience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Proficient in SQL, R, Python, or SAS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Cloud Computing Environments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Lead Team of Data Science Managers and Data Scientists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736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102643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Conferences </a:t>
            </a:r>
          </a:p>
          <a:p>
            <a:pPr marL="0" indent="0">
              <a:buNone/>
            </a:pPr>
            <a:endParaRPr lang="en-US" sz="11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Carnegie Mellon Sports Analytics Conference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Great Lakes Analytics Conference</a:t>
            </a:r>
          </a:p>
          <a:p>
            <a:pPr lvl="1"/>
            <a:r>
              <a:rPr lang="en-US" sz="2000" dirty="0" err="1">
                <a:latin typeface="Selawik Semibold" panose="020B0702040204020203" pitchFamily="34" charset="0"/>
              </a:rPr>
              <a:t>MathSport</a:t>
            </a:r>
            <a:r>
              <a:rPr lang="en-US" sz="2000" dirty="0">
                <a:latin typeface="Selawik Semibold" panose="020B0702040204020203" pitchFamily="34" charset="0"/>
              </a:rPr>
              <a:t> International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MIT Sloan Sports Analytics Conference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New England Symposium on Statistics in Sports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Rochester Institute of Technology Sports Analytics Conference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Sports IDEAS Symposium</a:t>
            </a:r>
          </a:p>
          <a:p>
            <a:pPr lvl="1"/>
            <a:r>
              <a:rPr lang="en-US" sz="2000" dirty="0" err="1">
                <a:latin typeface="Selawik Semibold" panose="020B0702040204020203" pitchFamily="34" charset="0"/>
              </a:rPr>
              <a:t>Uconn</a:t>
            </a:r>
            <a:r>
              <a:rPr lang="en-US" sz="2000" dirty="0">
                <a:latin typeface="Selawik Semibold" panose="020B0702040204020203" pitchFamily="34" charset="0"/>
              </a:rPr>
              <a:t> Sports Analytics Symposium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44F9F7-5205-4FC0-8642-6E1BDFC2171E}"/>
              </a:ext>
            </a:extLst>
          </p:cNvPr>
          <p:cNvSpPr txBox="1"/>
          <p:nvPr/>
        </p:nvSpPr>
        <p:spPr>
          <a:xfrm>
            <a:off x="396226" y="6292820"/>
            <a:ext cx="8713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/>
              <a:t>Compiled on </a:t>
            </a:r>
            <a:r>
              <a:rPr lang="en-US" sz="2000" dirty="0"/>
              <a:t>Medium.com</a:t>
            </a:r>
          </a:p>
        </p:txBody>
      </p:sp>
    </p:spTree>
    <p:extLst>
      <p:ext uri="{BB962C8B-B14F-4D97-AF65-F5344CB8AC3E}">
        <p14:creationId xmlns:p14="http://schemas.microsoft.com/office/powerpoint/2010/main" val="86640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Sports Analytics Use Survey (2013)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Sample of 27 People</a:t>
            </a:r>
            <a:r>
              <a:rPr lang="en-US" sz="2000" dirty="0">
                <a:latin typeface="Selawik Semibold" panose="020B0702040204020203" pitchFamily="34" charset="0"/>
              </a:rPr>
              <a:t> </a:t>
            </a:r>
            <a:r>
              <a:rPr lang="en-US" sz="2400" dirty="0">
                <a:latin typeface="Selawik Semibold" panose="020B0702040204020203" pitchFamily="34" charset="0"/>
              </a:rPr>
              <a:t>(NFL, MLB, NBA, EPL)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Different Sources?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(6.7%)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(33.3%)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5-6 (13.3%)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&gt;6 (46.71%) 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0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209296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 Defense wins championships.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Offense wins contracts.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Be offensive. 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Much Data is Centralized?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(37.4%)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(31.3%)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Much Data is Dependent on One Person?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(43.7%)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Data Centralized (6.3%)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04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Is Data Checked for Errors?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Always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Usually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Sometimes (18.8%)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Occasionally (6.1%)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Rarely (6.3%)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Database Programmers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(12.5%)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94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Many Statistical Analysts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(20.0%)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(66.6%)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(13.3%)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Roadblock: Difficulty Identifying Strong Applicant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Difficulty in Both Hiring and Evaluating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07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82219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Clear Process for Hiring/Evaluating Analysts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(26.7%/28.6%)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Disagree (13.4%/21.4%)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(33.3%/21.4%)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Analytic Resources in Line with Strategic Game Plan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(26.7%)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(6.7%)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12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Global Sports Industry $486.61B (2022)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Expected CAGR over next 5 years is 5%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Global Sports Analytics Market in 2021 = $1.79B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Expected CAGR over next 8 years is 27.6% 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E43B72-F462-425B-B219-B0768386DEEC}"/>
              </a:ext>
            </a:extLst>
          </p:cNvPr>
          <p:cNvSpPr txBox="1"/>
          <p:nvPr/>
        </p:nvSpPr>
        <p:spPr>
          <a:xfrm>
            <a:off x="1172655" y="5127022"/>
            <a:ext cx="1416594" cy="52322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Selawik Semibold" panose="020B0702040204020203" pitchFamily="34" charset="0"/>
              </a:rPr>
              <a:t>$1.79B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972115E-F73D-4852-8A5F-59AE430EA59F}"/>
              </a:ext>
            </a:extLst>
          </p:cNvPr>
          <p:cNvSpPr/>
          <p:nvPr/>
        </p:nvSpPr>
        <p:spPr>
          <a:xfrm>
            <a:off x="2653872" y="5203451"/>
            <a:ext cx="3271478" cy="26501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C5BBC6-82F2-4DC7-A2F9-31693E65F111}"/>
              </a:ext>
            </a:extLst>
          </p:cNvPr>
          <p:cNvSpPr txBox="1"/>
          <p:nvPr/>
        </p:nvSpPr>
        <p:spPr>
          <a:xfrm>
            <a:off x="6008765" y="4958143"/>
            <a:ext cx="2302627" cy="76944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>
                <a:latin typeface="Selawik Semibold" panose="020B0702040204020203" pitchFamily="34" charset="0"/>
              </a:rPr>
              <a:t>$12.6B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8D70E-0701-4AD6-9539-2A9C432D9415}"/>
              </a:ext>
            </a:extLst>
          </p:cNvPr>
          <p:cNvSpPr txBox="1"/>
          <p:nvPr/>
        </p:nvSpPr>
        <p:spPr>
          <a:xfrm>
            <a:off x="4289612" y="6288182"/>
            <a:ext cx="496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Projections </a:t>
            </a:r>
            <a:r>
              <a:rPr lang="en-US"/>
              <a:t>in 2029 </a:t>
            </a:r>
            <a:r>
              <a:rPr lang="en-US" dirty="0"/>
              <a:t>According to MarketWatch.com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F2BB5-AC55-4BEB-A0CE-0249A27679CE}"/>
              </a:ext>
            </a:extLst>
          </p:cNvPr>
          <p:cNvCxnSpPr>
            <a:cxnSpLocks/>
          </p:cNvCxnSpPr>
          <p:nvPr/>
        </p:nvCxnSpPr>
        <p:spPr>
          <a:xfrm>
            <a:off x="1521812" y="5968752"/>
            <a:ext cx="59549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14EFB5-2CE4-4032-B9F9-9D7C37EE5521}"/>
              </a:ext>
            </a:extLst>
          </p:cNvPr>
          <p:cNvCxnSpPr>
            <a:cxnSpLocks/>
          </p:cNvCxnSpPr>
          <p:nvPr/>
        </p:nvCxnSpPr>
        <p:spPr>
          <a:xfrm>
            <a:off x="1961201" y="5854347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1D6466-E4A1-4D26-BE56-C33ACFB0E384}"/>
              </a:ext>
            </a:extLst>
          </p:cNvPr>
          <p:cNvCxnSpPr>
            <a:cxnSpLocks/>
          </p:cNvCxnSpPr>
          <p:nvPr/>
        </p:nvCxnSpPr>
        <p:spPr>
          <a:xfrm>
            <a:off x="6950115" y="5854347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934B21C-3EDC-445D-B3CA-D9D872F4BC6E}"/>
              </a:ext>
            </a:extLst>
          </p:cNvPr>
          <p:cNvSpPr txBox="1"/>
          <p:nvPr/>
        </p:nvSpPr>
        <p:spPr>
          <a:xfrm>
            <a:off x="1685426" y="6055512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E536FC-BB9D-4420-8917-FEB51410716B}"/>
              </a:ext>
            </a:extLst>
          </p:cNvPr>
          <p:cNvSpPr txBox="1"/>
          <p:nvPr/>
        </p:nvSpPr>
        <p:spPr>
          <a:xfrm>
            <a:off x="6630669" y="6024858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078CE-7340-4719-9DB3-C8040F70D165}"/>
                  </a:ext>
                </a:extLst>
              </p:cNvPr>
              <p:cNvSpPr txBox="1"/>
              <p:nvPr/>
            </p:nvSpPr>
            <p:spPr>
              <a:xfrm>
                <a:off x="1787258" y="4494566"/>
                <a:ext cx="5162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𝑃𝑟𝑜𝑗𝑒𝑐𝑡𝑖𝑜𝑛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2029=1.79∗(1+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𝐶𝐴𝐺𝑅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)^</m:t>
                    </m:r>
                  </m:oMath>
                </a14:m>
                <a:r>
                  <a:rPr lang="en-US" dirty="0"/>
                  <a:t>8 =12.6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078CE-7340-4719-9DB3-C8040F70D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258" y="4494566"/>
                <a:ext cx="5162857" cy="369332"/>
              </a:xfrm>
              <a:prstGeom prst="rect">
                <a:avLst/>
              </a:prstGeom>
              <a:blipFill>
                <a:blip r:embed="rId4"/>
                <a:stretch>
                  <a:fillRect l="-35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27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7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Reasons for Projection (MarketWatch)</a:t>
            </a:r>
          </a:p>
          <a:p>
            <a:pPr lvl="1"/>
            <a:endParaRPr lang="en-US" sz="1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Focus on Data-Driven Decision Making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Demand for Fan Engagement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Growing Use of Analytics in Sports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Technological Advancements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Increasing Investment in Analytics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452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7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Upcoming Market Trends (MarketWatch)</a:t>
            </a:r>
          </a:p>
          <a:p>
            <a:pPr lvl="1"/>
            <a:endParaRPr lang="en-US" sz="1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Increased Use of AI and Machine Learning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Larger Emphasis on Data Visualization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More Comprehensive Data Collection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Increased Use of Data in Decision Making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Increased Demand in Sports Analytics Services</a:t>
            </a:r>
          </a:p>
          <a:p>
            <a:r>
              <a:rPr lang="en-US" sz="2400" dirty="0">
                <a:latin typeface="Selawik Semibold" panose="020B0702040204020203" pitchFamily="34" charset="0"/>
              </a:rPr>
              <a:t>USA Companies in Market (MarketWatch.com)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Oracle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WHOOP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IBM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SAS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Stats Perform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9185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1038</Words>
  <Application>Microsoft Office PowerPoint</Application>
  <PresentationFormat>Widescreen</PresentationFormat>
  <Paragraphs>262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Selawik Semibold</vt:lpstr>
      <vt:lpstr>Office Theme</vt:lpstr>
      <vt:lpstr>Sports Analytics III</vt:lpstr>
      <vt:lpstr>Industry Past</vt:lpstr>
      <vt:lpstr>Industry Past</vt:lpstr>
      <vt:lpstr>Industry Past</vt:lpstr>
      <vt:lpstr>Industry Past</vt:lpstr>
      <vt:lpstr>Industry Past</vt:lpstr>
      <vt:lpstr>Industry Present</vt:lpstr>
      <vt:lpstr>Industry Present</vt:lpstr>
      <vt:lpstr>Industry Present</vt:lpstr>
      <vt:lpstr>Industry Present</vt:lpstr>
      <vt:lpstr>Industry Present</vt:lpstr>
      <vt:lpstr>Industry Present</vt:lpstr>
      <vt:lpstr>Your Industry Future</vt:lpstr>
      <vt:lpstr>Your Industry Future</vt:lpstr>
      <vt:lpstr>Your Industry Future</vt:lpstr>
      <vt:lpstr>Your Industry Future</vt:lpstr>
      <vt:lpstr>Your Industry Future</vt:lpstr>
      <vt:lpstr>Your Industry Future</vt:lpstr>
      <vt:lpstr>Your Industry Future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Giacomazzo, Mario</cp:lastModifiedBy>
  <cp:revision>78</cp:revision>
  <dcterms:created xsi:type="dcterms:W3CDTF">2019-08-23T03:13:37Z</dcterms:created>
  <dcterms:modified xsi:type="dcterms:W3CDTF">2023-01-16T01:38:13Z</dcterms:modified>
</cp:coreProperties>
</file>