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notesMasterIdLst>
    <p:notesMasterId r:id="rId17"/>
  </p:notesMasterIdLst>
  <p:sldIdLst>
    <p:sldId id="298" r:id="rId2"/>
    <p:sldId id="299" r:id="rId3"/>
    <p:sldId id="300" r:id="rId4"/>
    <p:sldId id="301" r:id="rId5"/>
    <p:sldId id="302" r:id="rId6"/>
    <p:sldId id="303" r:id="rId7"/>
    <p:sldId id="304" r:id="rId8"/>
    <p:sldId id="305" r:id="rId9"/>
    <p:sldId id="306" r:id="rId10"/>
    <p:sldId id="307" r:id="rId11"/>
    <p:sldId id="308" r:id="rId12"/>
    <p:sldId id="309" r:id="rId13"/>
    <p:sldId id="310" r:id="rId14"/>
    <p:sldId id="311" r:id="rId15"/>
    <p:sldId id="28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per Mario" initials="SM" lastIdx="1" clrIdx="0">
    <p:extLst>
      <p:ext uri="{19B8F6BF-5375-455C-9EA6-DF929625EA0E}">
        <p15:presenceInfo xmlns:p15="http://schemas.microsoft.com/office/powerpoint/2012/main" userId="00ac6b547670034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4817"/>
    <a:srgbClr val="F76464"/>
    <a:srgbClr val="A6A1A1"/>
    <a:srgbClr val="395583"/>
    <a:srgbClr val="882E2E"/>
    <a:srgbClr val="DB5B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31" autoAdjust="0"/>
    <p:restoredTop sz="94991" autoAdjust="0"/>
  </p:normalViewPr>
  <p:slideViewPr>
    <p:cSldViewPr snapToGrid="0">
      <p:cViewPr varScale="1">
        <p:scale>
          <a:sx n="92" d="100"/>
          <a:sy n="92" d="100"/>
        </p:scale>
        <p:origin x="688" y="4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4E5E84-956F-4423-97B3-5936A6D8EEEE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3D9EF6-5B6D-4923-9412-628692DCC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90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spc="3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7380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66997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25545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23724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 spc="3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17735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75793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63251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13588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46601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2800" b="1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906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400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889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294198"/>
            <a:ext cx="9692640" cy="1397124"/>
          </a:xfrm>
          <a:prstGeom prst="rect">
            <a:avLst/>
          </a:prstGeom>
        </p:spPr>
        <p:txBody>
          <a:bodyPr vert="horz" lIns="91440" tIns="27432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fld id="{3881C039-66A3-4640-815B-3B5A8B7D868D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74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spc="-5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2000" kern="1200" spc="1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2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0.png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wYjp2zoqQrs?feature=oembed" TargetMode="External"/><Relationship Id="rId6" Type="http://schemas.openxmlformats.org/officeDocument/2006/relationships/image" Target="../media/image2.jpg"/><Relationship Id="rId5" Type="http://schemas.openxmlformats.org/officeDocument/2006/relationships/image" Target="../media/image5.png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6.svg"/><Relationship Id="rId7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6.sv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2.jpg"/><Relationship Id="rId10" Type="http://schemas.openxmlformats.org/officeDocument/2006/relationships/image" Target="../media/image21.png"/><Relationship Id="rId4" Type="http://schemas.openxmlformats.org/officeDocument/2006/relationships/image" Target="../media/image5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C11CC02F-B97C-40C6-8861-220DFD3F9C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892" y="4281887"/>
            <a:ext cx="2884733" cy="288473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EB5445C-8F3E-4F4B-B272-8D9F0BC492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68510" y="0"/>
            <a:ext cx="5328968" cy="1317643"/>
          </a:xfrm>
        </p:spPr>
        <p:txBody>
          <a:bodyPr>
            <a:normAutofit/>
          </a:bodyPr>
          <a:lstStyle/>
          <a:p>
            <a:pPr algn="ctr"/>
            <a:r>
              <a:rPr lang="en-US" sz="6600" dirty="0">
                <a:latin typeface="Selawik Semibold" panose="020B0702040204020203" pitchFamily="34" charset="0"/>
              </a:rPr>
              <a:t>Basketball 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CC54F8-420D-42C9-AB41-8EA29A4112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52634" y="5099422"/>
            <a:ext cx="4630943" cy="1201844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Selawik Semibold" panose="020B0702040204020203" pitchFamily="34" charset="0"/>
              </a:rPr>
              <a:t>Produced by Dr. Mario</a:t>
            </a:r>
          </a:p>
          <a:p>
            <a:pPr algn="ctr"/>
            <a:r>
              <a:rPr lang="en-US" dirty="0">
                <a:latin typeface="Selawik Semibold" panose="020B0702040204020203" pitchFamily="34" charset="0"/>
              </a:rPr>
              <a:t>UNC </a:t>
            </a:r>
            <a:r>
              <a:rPr lang="en-US">
                <a:latin typeface="Selawik Semibold" panose="020B0702040204020203" pitchFamily="34" charset="0"/>
              </a:rPr>
              <a:t>STOR 538</a:t>
            </a:r>
            <a:endParaRPr lang="en-US" dirty="0">
              <a:latin typeface="Selawik Semibold" panose="020B0702040204020203" pitchFamily="34" charset="0"/>
            </a:endParaRPr>
          </a:p>
        </p:txBody>
      </p:sp>
      <p:pic>
        <p:nvPicPr>
          <p:cNvPr id="7" name="Picture 6" descr="A picture containing clipart&#10;&#10;Description automatically generated">
            <a:extLst>
              <a:ext uri="{FF2B5EF4-FFF2-40B4-BE49-F238E27FC236}">
                <a16:creationId xmlns:a16="http://schemas.microsoft.com/office/drawing/2014/main" id="{3FD21A8F-F7EE-4057-B495-224BE84B522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0" y="-680"/>
            <a:ext cx="6082054" cy="4242812"/>
          </a:xfrm>
          <a:prstGeom prst="rect">
            <a:avLst/>
          </a:prstGeom>
        </p:spPr>
      </p:pic>
      <p:pic>
        <p:nvPicPr>
          <p:cNvPr id="10" name="Graphic 9" descr="Basketball">
            <a:extLst>
              <a:ext uri="{FF2B5EF4-FFF2-40B4-BE49-F238E27FC236}">
                <a16:creationId xmlns:a16="http://schemas.microsoft.com/office/drawing/2014/main" id="{0E53D0A7-B3B8-49FA-9664-279622DB24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59602" y="1142477"/>
            <a:ext cx="2946783" cy="2946783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49325DA-35EF-42F1-9A6B-BC897DFCF0DE}"/>
              </a:ext>
            </a:extLst>
          </p:cNvPr>
          <p:cNvCxnSpPr>
            <a:cxnSpLocks/>
          </p:cNvCxnSpPr>
          <p:nvPr/>
        </p:nvCxnSpPr>
        <p:spPr>
          <a:xfrm>
            <a:off x="-92765" y="4242131"/>
            <a:ext cx="12437165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close up of a toy&#10;&#10;Description automatically generated">
            <a:extLst>
              <a:ext uri="{FF2B5EF4-FFF2-40B4-BE49-F238E27FC236}">
                <a16:creationId xmlns:a16="http://schemas.microsoft.com/office/drawing/2014/main" id="{7E0865DB-4B5F-4552-BDFA-5A57B0B572C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8193587" y="4281887"/>
            <a:ext cx="4066061" cy="2836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3936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7" y="1275565"/>
            <a:ext cx="8677081" cy="5582435"/>
          </a:xfrm>
        </p:spPr>
        <p:txBody>
          <a:bodyPr>
            <a:normAutofit/>
          </a:bodyPr>
          <a:lstStyle/>
          <a:p>
            <a:pPr marL="548640" lvl="2" indent="0">
              <a:buSzPct val="100000"/>
              <a:buNone/>
            </a:pPr>
            <a:endParaRPr lang="en-US" sz="18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>
              <a:spcBef>
                <a:spcPts val="0"/>
              </a:spcBef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Regression Results from Justin Jacobs (Squared2020.com)</a:t>
            </a: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spcBef>
                <a:spcPts val="0"/>
              </a:spcBef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spcBef>
                <a:spcPts val="0"/>
              </a:spcBef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spcBef>
                <a:spcPts val="0"/>
              </a:spcBef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spcBef>
                <a:spcPts val="0"/>
              </a:spcBef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spcBef>
                <a:spcPts val="0"/>
              </a:spcBef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spcBef>
                <a:spcPts val="0"/>
              </a:spcBef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spcBef>
                <a:spcPts val="0"/>
              </a:spcBef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spcBef>
                <a:spcPts val="0"/>
              </a:spcBef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spcBef>
                <a:spcPts val="0"/>
              </a:spcBef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spcBef>
                <a:spcPts val="0"/>
              </a:spcBef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spcBef>
                <a:spcPts val="0"/>
              </a:spcBef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spcBef>
                <a:spcPts val="0"/>
              </a:spcBef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spcBef>
                <a:spcPts val="0"/>
              </a:spcBef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Basketball Statistics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10803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6038439C-A2C7-4FEF-9C04-A82740DDDB7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95589" y="2048501"/>
            <a:ext cx="7109357" cy="4573535"/>
          </a:xfrm>
          <a:prstGeom prst="rect">
            <a:avLst/>
          </a:prstGeom>
          <a:ln w="38100">
            <a:solidFill>
              <a:srgbClr val="A6A1A1"/>
            </a:solidFill>
          </a:ln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B3B41E9C-796F-4D0F-83CB-8C3D4F9FA9CC}"/>
              </a:ext>
            </a:extLst>
          </p:cNvPr>
          <p:cNvSpPr/>
          <p:nvPr/>
        </p:nvSpPr>
        <p:spPr>
          <a:xfrm>
            <a:off x="8434137" y="3932600"/>
            <a:ext cx="1088059" cy="254389"/>
          </a:xfrm>
          <a:prstGeom prst="ellipse">
            <a:avLst/>
          </a:prstGeom>
          <a:noFill/>
          <a:ln w="38100">
            <a:solidFill>
              <a:srgbClr val="D348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95C5EE9D-1A72-4725-BE46-1FA4BFA8A162}"/>
              </a:ext>
            </a:extLst>
          </p:cNvPr>
          <p:cNvSpPr/>
          <p:nvPr/>
        </p:nvSpPr>
        <p:spPr>
          <a:xfrm>
            <a:off x="8477550" y="4920678"/>
            <a:ext cx="1088059" cy="254389"/>
          </a:xfrm>
          <a:prstGeom prst="ellipse">
            <a:avLst/>
          </a:prstGeom>
          <a:noFill/>
          <a:ln w="38100">
            <a:solidFill>
              <a:srgbClr val="D348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92E6A4-3D6B-43B3-9BF4-02E9370E83FA}"/>
              </a:ext>
            </a:extLst>
          </p:cNvPr>
          <p:cNvSpPr txBox="1"/>
          <p:nvPr/>
        </p:nvSpPr>
        <p:spPr>
          <a:xfrm>
            <a:off x="9542666" y="3887888"/>
            <a:ext cx="204937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FTR</a:t>
            </a:r>
          </a:p>
          <a:p>
            <a:endParaRPr lang="en-US" sz="20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Opponent’s FTR</a:t>
            </a:r>
          </a:p>
        </p:txBody>
      </p:sp>
    </p:spTree>
    <p:extLst>
      <p:ext uri="{BB962C8B-B14F-4D97-AF65-F5344CB8AC3E}">
        <p14:creationId xmlns:p14="http://schemas.microsoft.com/office/powerpoint/2010/main" val="4023013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Linear Weights in Basketball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7" y="1275565"/>
            <a:ext cx="8677081" cy="5582435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NBA Efficiency Rating (EFF)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Equally Weights Good and Bad Stats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Formula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>
              <a:buSzPct val="100000"/>
            </a:pPr>
            <a:r>
              <a:rPr lang="en-US" sz="2200" dirty="0">
                <a:solidFill>
                  <a:schemeClr val="bg1"/>
                </a:solidFill>
                <a:latin typeface="Selawik Semibold" panose="020B0702040204020203" pitchFamily="34" charset="0"/>
              </a:rPr>
              <a:t>Player Efficiency Rating (PER)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Created by John Hollinger (VP of Operations for Memphis)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Average Across All NBA Players is 15</a:t>
            </a:r>
            <a:endParaRPr lang="en-US" sz="18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10803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D94108A-D186-47D1-9BD2-8EAB04E88B16}"/>
              </a:ext>
            </a:extLst>
          </p:cNvPr>
          <p:cNvSpPr txBox="1"/>
          <p:nvPr/>
        </p:nvSpPr>
        <p:spPr>
          <a:xfrm>
            <a:off x="8832846" y="1317050"/>
            <a:ext cx="3165219" cy="2554545"/>
          </a:xfrm>
          <a:prstGeom prst="rect">
            <a:avLst/>
          </a:prstGeom>
          <a:solidFill>
            <a:srgbClr val="A6A1A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PTS =Point</a:t>
            </a:r>
          </a:p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REB = Rebound</a:t>
            </a:r>
          </a:p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AST = Assist</a:t>
            </a:r>
          </a:p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STL = Steal</a:t>
            </a:r>
          </a:p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 = Turnover</a:t>
            </a:r>
          </a:p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FG = Field Goal</a:t>
            </a:r>
          </a:p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FT = Free Throw</a:t>
            </a:r>
          </a:p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 = Game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FBBC2EB-89E1-4E7F-82C2-94463F62E7AB}"/>
                  </a:ext>
                </a:extLst>
              </p:cNvPr>
              <p:cNvSpPr txBox="1"/>
              <p:nvPr/>
            </p:nvSpPr>
            <p:spPr>
              <a:xfrm>
                <a:off x="193935" y="2535751"/>
                <a:ext cx="9167430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𝐸𝐹𝐹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=[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𝑃𝑇𝑆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𝑅𝐸𝐵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𝐴𝑆𝑇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𝑆𝑇𝐿</m:t>
                      </m:r>
                    </m:oMath>
                  </m:oMathPara>
                </a14:m>
                <a:endParaRPr lang="en-US" sz="2400" b="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sz="2400" dirty="0">
                    <a:solidFill>
                      <a:schemeClr val="bg1"/>
                    </a:solidFill>
                  </a:rPr>
                  <a:t>l  						 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𝑇𝑂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𝑀𝑖𝑠𝑠𝑒𝑑</m:t>
                        </m:r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𝐹𝐺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−(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𝑀𝑖𝑠𝑠𝑒𝑑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𝐹𝑇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)]/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FBBC2EB-89E1-4E7F-82C2-94463F62E7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935" y="2535751"/>
                <a:ext cx="9167430" cy="738664"/>
              </a:xfrm>
              <a:prstGeom prst="rect">
                <a:avLst/>
              </a:prstGeom>
              <a:blipFill>
                <a:blip r:embed="rId6"/>
                <a:stretch>
                  <a:fillRect l="-2061" b="-239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A7D540A5-239A-4819-A481-638A79E9700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23089" y="4776300"/>
            <a:ext cx="8928327" cy="1793532"/>
          </a:xfrm>
          <a:prstGeom prst="rect">
            <a:avLst/>
          </a:prstGeom>
          <a:ln w="38100">
            <a:solidFill>
              <a:srgbClr val="A6A1A1"/>
            </a:solidFill>
          </a:ln>
        </p:spPr>
      </p:pic>
    </p:spTree>
    <p:extLst>
      <p:ext uri="{BB962C8B-B14F-4D97-AF65-F5344CB8AC3E}">
        <p14:creationId xmlns:p14="http://schemas.microsoft.com/office/powerpoint/2010/main" val="3418910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Linear Weights in Basketball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8" y="1275565"/>
            <a:ext cx="6692522" cy="5582435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200" dirty="0">
                <a:solidFill>
                  <a:schemeClr val="bg1"/>
                </a:solidFill>
                <a:latin typeface="Selawik Semibold" panose="020B0702040204020203" pitchFamily="34" charset="0"/>
              </a:rPr>
              <a:t>Player Efficiency Rating (PER)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Significant Problems With PER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Bad Weights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Players With Poor Shooting Percentages Can Increase PER by Attempting More Shots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Rewards Bad Shooters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>
              <a:buSzPct val="100000"/>
            </a:pPr>
            <a:r>
              <a:rPr lang="en-US" sz="2200" dirty="0">
                <a:solidFill>
                  <a:schemeClr val="bg1"/>
                </a:solidFill>
                <a:latin typeface="Selawik Semibold" panose="020B0702040204020203" pitchFamily="34" charset="0"/>
              </a:rPr>
              <a:t>David Berri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Publishes Research Regarding Sports Economics</a:t>
            </a:r>
          </a:p>
          <a:p>
            <a:pPr lvl="1">
              <a:buSzPct val="100000"/>
            </a:pPr>
            <a:r>
              <a:rPr lang="en-US" sz="2000" i="1" dirty="0">
                <a:solidFill>
                  <a:schemeClr val="bg1"/>
                </a:solidFill>
                <a:latin typeface="Selawik Semibold" panose="020B0702040204020203" pitchFamily="34" charset="0"/>
              </a:rPr>
              <a:t>Wages of Wins Journal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Critical About John Hollinger’s PER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10803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32975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Linear Weights in Basketball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8" y="1275565"/>
            <a:ext cx="6692522" cy="5582435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Win Scores (WS)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Formula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274320" lvl="1" indent="0">
              <a:buSzPct val="100000"/>
              <a:buNone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To Raise WS by Shooting More, Player Needs to Shoot Above 50% for 2-Pointers or Above 33.3% for 3-Pointers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>
              <a:buSzPct val="100000"/>
            </a:pPr>
            <a:r>
              <a:rPr lang="en-US" sz="2200" dirty="0">
                <a:solidFill>
                  <a:schemeClr val="bg1"/>
                </a:solidFill>
                <a:latin typeface="Selawik Semibold" panose="020B0702040204020203" pitchFamily="34" charset="0"/>
              </a:rPr>
              <a:t>Wins Produced (WP)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Formula for WP Based on WS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Sum of WP for All Teams Players </a:t>
            </a: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  <a:cs typeface="Arial" panose="020B0604020202020204" pitchFamily="34" charset="0"/>
              </a:rPr>
              <a:t>≈ Teams Wins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  <a:cs typeface="Arial" panose="020B0604020202020204" pitchFamily="34" charset="0"/>
              </a:rPr>
              <a:t>Cannot Conclude WP Represents Individual Wins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  <a:cs typeface="Arial" panose="020B0604020202020204" pitchFamily="34" charset="0"/>
              </a:rPr>
              <a:t>WP is Not Good for the NBA’s Top Defenders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10803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3632AF2-D578-4E23-9A65-FA96DF0F8934}"/>
              </a:ext>
            </a:extLst>
          </p:cNvPr>
          <p:cNvSpPr txBox="1"/>
          <p:nvPr/>
        </p:nvSpPr>
        <p:spPr>
          <a:xfrm>
            <a:off x="8832846" y="1317050"/>
            <a:ext cx="3165219" cy="2862322"/>
          </a:xfrm>
          <a:prstGeom prst="rect">
            <a:avLst/>
          </a:prstGeom>
          <a:solidFill>
            <a:srgbClr val="A6A1A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PTS =Point</a:t>
            </a:r>
          </a:p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REB = Rebound</a:t>
            </a:r>
          </a:p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AST = Assist</a:t>
            </a:r>
          </a:p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STL = Steal</a:t>
            </a:r>
          </a:p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 = Turnover</a:t>
            </a:r>
          </a:p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BLK = Block</a:t>
            </a:r>
          </a:p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FGA = Field Goal Attempt</a:t>
            </a:r>
          </a:p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FTA = Free Throw Attempt</a:t>
            </a:r>
          </a:p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PF = Personal Fouls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8F5BA15-31FD-4C79-A601-C73CB86991CA}"/>
                  </a:ext>
                </a:extLst>
              </p:cNvPr>
              <p:cNvSpPr txBox="1"/>
              <p:nvPr/>
            </p:nvSpPr>
            <p:spPr>
              <a:xfrm>
                <a:off x="-598462" y="2046977"/>
                <a:ext cx="9751942" cy="110799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𝑊𝑆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𝑃𝑇𝑆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𝑅𝐸𝐵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𝑆𝑇𝐿</m:t>
                      </m:r>
                    </m:oMath>
                  </m:oMathPara>
                </a14:m>
                <a:endParaRPr lang="en-US" sz="2400" b="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sz="2400" b="0" dirty="0">
                    <a:solidFill>
                      <a:schemeClr val="bg1"/>
                    </a:solidFill>
                  </a:rPr>
                  <a:t>                                          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+ 0.5×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𝐴𝑆𝑇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+0.5×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𝐵𝐿𝐾</m:t>
                    </m:r>
                  </m:oMath>
                </a14:m>
                <a:endParaRPr lang="en-US" sz="2400" b="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sz="2400" b="0" dirty="0">
                    <a:solidFill>
                      <a:schemeClr val="bg1"/>
                    </a:solidFill>
                  </a:rPr>
                  <a:t>                                             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 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FGA</m:t>
                    </m:r>
                    <m:r>
                      <a:rPr lang="en-US" sz="24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TO</m:t>
                    </m:r>
                    <m:r>
                      <a:rPr lang="en-US" sz="24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−0.5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𝐹𝑇𝐴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−0.5×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𝑃𝐹</m:t>
                    </m:r>
                  </m:oMath>
                </a14:m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8F5BA15-31FD-4C79-A601-C73CB86991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98462" y="2046977"/>
                <a:ext cx="9751942" cy="1107996"/>
              </a:xfrm>
              <a:prstGeom prst="rect">
                <a:avLst/>
              </a:prstGeom>
              <a:blipFill>
                <a:blip r:embed="rId6"/>
                <a:stretch>
                  <a:fillRect b="-27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8505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Linear Weights in Basketball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8" y="1275565"/>
            <a:ext cx="6692522" cy="5582435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Information Not Tracked in Box Score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  <a:cs typeface="Arial" panose="020B0604020202020204" pitchFamily="34" charset="0"/>
              </a:rPr>
              <a:t>Taking Charges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  <a:cs typeface="Arial" panose="020B0604020202020204" pitchFamily="34" charset="0"/>
              </a:rPr>
              <a:t>Deflecting a Pass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  <a:cs typeface="Arial" panose="020B0604020202020204" pitchFamily="34" charset="0"/>
              </a:rPr>
              <a:t>Box Out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  <a:cs typeface="Arial" panose="020B0604020202020204" pitchFamily="34" charset="0"/>
              </a:rPr>
              <a:t>Assisting the Assister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  <a:cs typeface="Arial" panose="020B0604020202020204" pitchFamily="34" charset="0"/>
              </a:rPr>
              <a:t>Help Defense</a:t>
            </a:r>
          </a:p>
          <a:p>
            <a:pPr lvl="1">
              <a:buSzPct val="100000"/>
            </a:pPr>
            <a:r>
              <a:rPr lang="en-US" sz="2000">
                <a:solidFill>
                  <a:schemeClr val="bg1"/>
                </a:solidFill>
                <a:latin typeface="Selawik Semibold" panose="020B0702040204020203" pitchFamily="34" charset="0"/>
                <a:cs typeface="Arial" panose="020B0604020202020204" pitchFamily="34" charset="0"/>
              </a:rPr>
              <a:t>Screens</a:t>
            </a: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  <a:cs typeface="Arial" panose="020B0604020202020204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10803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52725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indoor&#10;&#10;Description automatically generated">
            <a:extLst>
              <a:ext uri="{FF2B5EF4-FFF2-40B4-BE49-F238E27FC236}">
                <a16:creationId xmlns:a16="http://schemas.microsoft.com/office/drawing/2014/main" id="{48589EA3-03B9-4D42-8282-8AC52D63CBF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5" r="19804" b="-1"/>
          <a:stretch/>
        </p:blipFill>
        <p:spPr>
          <a:xfrm>
            <a:off x="450320" y="0"/>
            <a:ext cx="602414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ln w="28575">
            <a:noFill/>
          </a:ln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0B9C460C-DD3D-4F1C-9FEE-8EC7228DF8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30235" y="890427"/>
            <a:ext cx="4577335" cy="1264588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sz="6000" dirty="0">
                <a:latin typeface="Selawik Semibold" panose="020B0702040204020203" pitchFamily="34" charset="0"/>
              </a:rPr>
              <a:t>Final </a:t>
            </a:r>
            <a:br>
              <a:rPr lang="en-US" sz="6000" dirty="0">
                <a:latin typeface="Selawik Semibold" panose="020B0702040204020203" pitchFamily="34" charset="0"/>
              </a:rPr>
            </a:br>
            <a:r>
              <a:rPr lang="en-US" sz="6000" dirty="0">
                <a:latin typeface="Selawik Semibold" panose="020B0702040204020203" pitchFamily="34" charset="0"/>
              </a:rPr>
              <a:t>Inspiration</a:t>
            </a:r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EFC1D832-5298-413A-ACCB-93C0C72C636D}"/>
              </a:ext>
            </a:extLst>
          </p:cNvPr>
          <p:cNvSpPr txBox="1">
            <a:spLocks/>
          </p:cNvSpPr>
          <p:nvPr/>
        </p:nvSpPr>
        <p:spPr>
          <a:xfrm>
            <a:off x="5179273" y="4947240"/>
            <a:ext cx="6077158" cy="32470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800" dirty="0">
                <a:latin typeface="Selawik Semibold" panose="020B0702040204020203" pitchFamily="34" charset="0"/>
              </a:rPr>
              <a:t>If you can’t dunk, lower the hoop.</a:t>
            </a:r>
          </a:p>
          <a:p>
            <a:pPr algn="r"/>
            <a:endParaRPr lang="en-US" sz="2800" dirty="0">
              <a:latin typeface="Selawik Semibold" panose="020B0702040204020203" pitchFamily="34" charset="0"/>
            </a:endParaRPr>
          </a:p>
          <a:p>
            <a:pPr algn="r"/>
            <a:r>
              <a:rPr lang="en-US" sz="2800" dirty="0">
                <a:latin typeface="Selawik Semibold" panose="020B0702040204020203" pitchFamily="34" charset="0"/>
              </a:rPr>
              <a:t>- Mahatma Mario</a:t>
            </a:r>
          </a:p>
          <a:p>
            <a:pPr lvl="2" algn="r"/>
            <a:endParaRPr lang="en-US" sz="2800" dirty="0">
              <a:latin typeface="Selawik Semibold" panose="020B0702040204020203" pitchFamily="34" charset="0"/>
            </a:endParaRPr>
          </a:p>
          <a:p>
            <a:pPr lvl="2" algn="r"/>
            <a:endParaRPr lang="en-US" sz="2800" dirty="0">
              <a:latin typeface="Selawik Semibold" panose="020B0702040204020203" pitchFamily="34" charset="0"/>
            </a:endParaRPr>
          </a:p>
          <a:p>
            <a:pPr lvl="2" algn="r"/>
            <a:endParaRPr lang="en-US" sz="2800" dirty="0">
              <a:latin typeface="Selawik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34750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Overview of Basketball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10803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8" name="Online Media 67" title="The Rules of Basketball - EXPLAINED!">
            <a:hlinkClick r:id="" action="ppaction://media"/>
            <a:extLst>
              <a:ext uri="{FF2B5EF4-FFF2-40B4-BE49-F238E27FC236}">
                <a16:creationId xmlns:a16="http://schemas.microsoft.com/office/drawing/2014/main" id="{05C2B105-AAB4-41FD-B0A8-F4725EBB4B0D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7"/>
          <a:stretch>
            <a:fillRect/>
          </a:stretch>
        </p:blipFill>
        <p:spPr>
          <a:xfrm>
            <a:off x="2162997" y="1288422"/>
            <a:ext cx="9021835" cy="5074782"/>
          </a:xfrm>
          <a:prstGeom prst="rect">
            <a:avLst/>
          </a:prstGeom>
          <a:ln w="38100"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607659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8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8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Basketball Statistics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7" y="1275565"/>
            <a:ext cx="9746927" cy="4367587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Information Tracked in Box Score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Two-Point Field Goals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Three- Point Field Goals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Free Throws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Personal Fouls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Assists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Offensive/Defensive Rebounds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Blocked Shots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Turnovers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Steals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Minutes Played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10803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8404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Basketball Statistics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8" y="1275565"/>
            <a:ext cx="7238788" cy="5582435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Classic Measures of Field Goal Percentage</a:t>
            </a:r>
          </a:p>
          <a:p>
            <a:pPr>
              <a:buSzPct val="100000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>
              <a:buSzPct val="100000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Effective Field Goal Percentage (EFG)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Problem with Previous Metrics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Knicks: 15/20 Field Goals = 30 Points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Lakers: 15/20  3-Pt Field Goals = 45 Points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Same Field Goal Percentage (75%)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New Metric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274320" lvl="1" indent="0">
              <a:buSzPct val="100000"/>
              <a:buNone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Adjusted EFG%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Knicks: 75%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Lakers: 1125%</a:t>
            </a:r>
          </a:p>
          <a:p>
            <a:pPr lvl="2">
              <a:buSzPct val="100000"/>
            </a:pPr>
            <a:endParaRPr lang="en-US" sz="18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2">
              <a:buSzPct val="100000"/>
            </a:pPr>
            <a:endParaRPr lang="en-US" sz="18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10803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7F4EB6B-A70F-4BD9-88D8-2F326499C5C0}"/>
              </a:ext>
            </a:extLst>
          </p:cNvPr>
          <p:cNvSpPr txBox="1"/>
          <p:nvPr/>
        </p:nvSpPr>
        <p:spPr>
          <a:xfrm>
            <a:off x="8832846" y="1317050"/>
            <a:ext cx="3165219" cy="1323439"/>
          </a:xfrm>
          <a:prstGeom prst="rect">
            <a:avLst/>
          </a:prstGeom>
          <a:solidFill>
            <a:srgbClr val="A6A1A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FGM = Field Goal Made</a:t>
            </a:r>
          </a:p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FGA = Field Goal Attempt</a:t>
            </a:r>
          </a:p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3FGM = 3-Pointer Made</a:t>
            </a:r>
          </a:p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3FGA = 3-Pointer Attempt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2B1BD59-845A-47AB-996C-07BD385B7B12}"/>
                  </a:ext>
                </a:extLst>
              </p:cNvPr>
              <p:cNvSpPr txBox="1"/>
              <p:nvPr/>
            </p:nvSpPr>
            <p:spPr>
              <a:xfrm>
                <a:off x="2881744" y="1861992"/>
                <a:ext cx="1791068" cy="6940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𝐹𝐺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%=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𝐹𝐺𝑀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𝐹𝐺𝐴</m:t>
                          </m:r>
                        </m:den>
                      </m:f>
                    </m:oMath>
                  </m:oMathPara>
                </a14:m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2B1BD59-845A-47AB-996C-07BD385B7B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1744" y="1861992"/>
                <a:ext cx="1791068" cy="69403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6F03D2F-E8B0-461B-85AC-A12B437DFFDE}"/>
                  </a:ext>
                </a:extLst>
              </p:cNvPr>
              <p:cNvSpPr txBox="1"/>
              <p:nvPr/>
            </p:nvSpPr>
            <p:spPr>
              <a:xfrm>
                <a:off x="5206854" y="1861992"/>
                <a:ext cx="2130904" cy="6940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𝐹𝐺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%=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𝐹𝐺𝑀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𝐹𝐺𝐴</m:t>
                          </m:r>
                        </m:den>
                      </m:f>
                    </m:oMath>
                  </m:oMathPara>
                </a14:m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6F03D2F-E8B0-461B-85AC-A12B437DFF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6854" y="1861992"/>
                <a:ext cx="2130904" cy="69403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A5F4B13-1CE3-4ECD-9621-55D069017667}"/>
                  </a:ext>
                </a:extLst>
              </p:cNvPr>
              <p:cNvSpPr txBox="1"/>
              <p:nvPr/>
            </p:nvSpPr>
            <p:spPr>
              <a:xfrm>
                <a:off x="3091098" y="4931443"/>
                <a:ext cx="3928511" cy="7015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𝐸𝐹𝐺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%=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𝐹𝐺𝑀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+0.5×3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𝐹𝐺𝑀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𝐹𝐺𝐴</m:t>
                          </m:r>
                        </m:den>
                      </m:f>
                    </m:oMath>
                  </m:oMathPara>
                </a14:m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A5F4B13-1CE3-4ECD-9621-55D0690176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1098" y="4931443"/>
                <a:ext cx="3928511" cy="70153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6968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Basketball Statistics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7" y="1275565"/>
            <a:ext cx="8677081" cy="5582435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Rebounding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Raw Rebounds is Misleading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Percentage of Rebounds When on Offense (OREB%)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Percentage of Rebounds When on Defense (DREB%)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274320" lvl="1" indent="0">
              <a:buSzPct val="100000"/>
              <a:buNone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>
              <a:buSzPct val="100000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>
              <a:buSzPct val="100000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2">
              <a:buSzPct val="100000"/>
            </a:pPr>
            <a:endParaRPr lang="en-US" sz="18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2">
              <a:buSzPct val="100000"/>
            </a:pPr>
            <a:endParaRPr lang="en-US" sz="18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10803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7F4EB6B-A70F-4BD9-88D8-2F326499C5C0}"/>
              </a:ext>
            </a:extLst>
          </p:cNvPr>
          <p:cNvSpPr txBox="1"/>
          <p:nvPr/>
        </p:nvSpPr>
        <p:spPr>
          <a:xfrm>
            <a:off x="8832846" y="1317050"/>
            <a:ext cx="3165219" cy="1323439"/>
          </a:xfrm>
          <a:prstGeom prst="rect">
            <a:avLst/>
          </a:prstGeom>
          <a:solidFill>
            <a:srgbClr val="A6A1A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REB = Rebound</a:t>
            </a:r>
          </a:p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OREB = Offensive Rebound</a:t>
            </a:r>
          </a:p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DREB = Defensive Rebound</a:t>
            </a:r>
          </a:p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FGA = Field Goal Attempt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A5F4B13-1CE3-4ECD-9621-55D069017667}"/>
                  </a:ext>
                </a:extLst>
              </p:cNvPr>
              <p:cNvSpPr txBox="1"/>
              <p:nvPr/>
            </p:nvSpPr>
            <p:spPr>
              <a:xfrm>
                <a:off x="2616556" y="2563926"/>
                <a:ext cx="3189335" cy="6940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𝑂𝑅𝐸𝐵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%=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𝑂𝑅𝐸𝐵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𝑀𝑖𝑠𝑠𝑒𝑑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𝐹𝐺𝐴</m:t>
                          </m:r>
                        </m:den>
                      </m:f>
                    </m:oMath>
                  </m:oMathPara>
                </a14:m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A5F4B13-1CE3-4ECD-9621-55D0690176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6556" y="2563926"/>
                <a:ext cx="3189335" cy="69403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0807C43-3A05-424D-81C6-FBC0A453F5ED}"/>
                  </a:ext>
                </a:extLst>
              </p:cNvPr>
              <p:cNvSpPr txBox="1"/>
              <p:nvPr/>
            </p:nvSpPr>
            <p:spPr>
              <a:xfrm>
                <a:off x="2578159" y="3932600"/>
                <a:ext cx="4610686" cy="7536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𝐷𝑅𝐸𝐵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%=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𝐷𝑅𝐸𝐵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𝑂𝑝𝑝𝑜𝑛𝑒𝑛𝑡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𝑀𝑖𝑠𝑠𝑒𝑑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𝐹𝐺𝐴</m:t>
                          </m:r>
                        </m:den>
                      </m:f>
                    </m:oMath>
                  </m:oMathPara>
                </a14:m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0807C43-3A05-424D-81C6-FBC0A453F5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8159" y="3932600"/>
                <a:ext cx="4610686" cy="75366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61085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Basketball Statistics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7" y="1275565"/>
            <a:ext cx="8677081" cy="5582435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Free Throws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Classic Free Throw Percentage (FT%)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Free Throw Rate (FTR)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Interpretation: Suppose FTR = 0.39. For Every 100 Shots, the Team is Getting </a:t>
            </a:r>
            <a:r>
              <a:rPr lang="en-US" sz="2000">
                <a:solidFill>
                  <a:schemeClr val="bg1"/>
                </a:solidFill>
                <a:latin typeface="Selawik Semibold" panose="020B0702040204020203" pitchFamily="34" charset="0"/>
              </a:rPr>
              <a:t>Around 39 </a:t>
            </a: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Free Throws 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>
              <a:buSzPct val="100000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>
              <a:buSzPct val="100000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2">
              <a:buSzPct val="100000"/>
            </a:pPr>
            <a:endParaRPr lang="en-US" sz="18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2">
              <a:buSzPct val="100000"/>
            </a:pPr>
            <a:endParaRPr lang="en-US" sz="18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10803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7F4EB6B-A70F-4BD9-88D8-2F326499C5C0}"/>
              </a:ext>
            </a:extLst>
          </p:cNvPr>
          <p:cNvSpPr txBox="1"/>
          <p:nvPr/>
        </p:nvSpPr>
        <p:spPr>
          <a:xfrm>
            <a:off x="8832846" y="1317050"/>
            <a:ext cx="3165219" cy="1015663"/>
          </a:xfrm>
          <a:prstGeom prst="rect">
            <a:avLst/>
          </a:prstGeom>
          <a:solidFill>
            <a:srgbClr val="A6A1A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FGA = Field Goal Attempt</a:t>
            </a:r>
          </a:p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FTM = Free Throw Made</a:t>
            </a:r>
          </a:p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FTA =  Free Throw Attempt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2CF2E2E-CC22-4E47-ACD1-8036120BE7DF}"/>
                  </a:ext>
                </a:extLst>
              </p:cNvPr>
              <p:cNvSpPr txBox="1"/>
              <p:nvPr/>
            </p:nvSpPr>
            <p:spPr>
              <a:xfrm>
                <a:off x="2578159" y="2168121"/>
                <a:ext cx="1780231" cy="6916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𝐹𝑇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%=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𝐹𝑇𝑀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𝐹𝑇𝐴</m:t>
                          </m:r>
                        </m:den>
                      </m:f>
                    </m:oMath>
                  </m:oMathPara>
                </a14:m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2CF2E2E-CC22-4E47-ACD1-8036120BE7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8159" y="2168121"/>
                <a:ext cx="1780231" cy="6916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AF1B1AE-1D71-4BBA-B3B8-FFCD881B3999}"/>
                  </a:ext>
                </a:extLst>
              </p:cNvPr>
              <p:cNvSpPr txBox="1"/>
              <p:nvPr/>
            </p:nvSpPr>
            <p:spPr>
              <a:xfrm>
                <a:off x="2616556" y="3429000"/>
                <a:ext cx="1628907" cy="6890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𝐹𝑇𝑅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𝐹𝑇𝐴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𝐹𝐺𝐴</m:t>
                          </m:r>
                        </m:den>
                      </m:f>
                    </m:oMath>
                  </m:oMathPara>
                </a14:m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AF1B1AE-1D71-4BBA-B3B8-FFCD881B39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6556" y="3429000"/>
                <a:ext cx="1628907" cy="68903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13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Basketball Statistics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7" y="1275565"/>
            <a:ext cx="8677081" cy="5582435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Turnovers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Possession 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Starts When Team Gets Ball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Ends When Shot Hits Rim or Opponent Gets Ball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Average Possessions Per Game Between 90 and 95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Turnover Defined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Occurs When Team Loses Possession Before Attempting Shot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Offense Commits Turnovers and Defense Causes Turnovers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Offensive Turnovers Per Possession (TO%)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274320" lvl="1" indent="0">
              <a:buSzPct val="100000"/>
              <a:buNone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Defensive Turnovers Per Possession (DTO%)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3">
              <a:buSzPct val="100000"/>
            </a:pPr>
            <a:endParaRPr lang="en-US" sz="16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2">
              <a:buSzPct val="100000"/>
            </a:pPr>
            <a:endParaRPr lang="en-US" sz="18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2">
              <a:buSzPct val="100000"/>
            </a:pPr>
            <a:endParaRPr lang="en-US" sz="18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>
              <a:buSzPct val="100000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>
              <a:buSzPct val="100000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2">
              <a:buSzPct val="100000"/>
            </a:pPr>
            <a:endParaRPr lang="en-US" sz="18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2">
              <a:buSzPct val="100000"/>
            </a:pPr>
            <a:endParaRPr lang="en-US" sz="18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10803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7F4EB6B-A70F-4BD9-88D8-2F326499C5C0}"/>
              </a:ext>
            </a:extLst>
          </p:cNvPr>
          <p:cNvSpPr txBox="1"/>
          <p:nvPr/>
        </p:nvSpPr>
        <p:spPr>
          <a:xfrm>
            <a:off x="8832846" y="1317050"/>
            <a:ext cx="3165219" cy="400110"/>
          </a:xfrm>
          <a:prstGeom prst="rect">
            <a:avLst/>
          </a:prstGeom>
          <a:solidFill>
            <a:srgbClr val="A6A1A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 = Turnover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80DF2A9-0936-4F38-BA8A-860C15E4E9D0}"/>
                  </a:ext>
                </a:extLst>
              </p:cNvPr>
              <p:cNvSpPr txBox="1"/>
              <p:nvPr/>
            </p:nvSpPr>
            <p:spPr>
              <a:xfrm>
                <a:off x="2531595" y="4490294"/>
                <a:ext cx="4546099" cy="76597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𝑇𝑂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%=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𝑇𝑂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𝐶𝑜𝑚𝑚𝑖𝑡𝑡𝑒𝑑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𝑂𝑓𝑓𝑒𝑛𝑠𝑖𝑣𝑒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𝑃𝑜𝑠𝑠𝑒𝑠𝑠𝑖𝑜𝑛𝑠</m:t>
                          </m:r>
                        </m:den>
                      </m:f>
                    </m:oMath>
                  </m:oMathPara>
                </a14:m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80DF2A9-0936-4F38-BA8A-860C15E4E9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1595" y="4490294"/>
                <a:ext cx="4546099" cy="76597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089FD10-AA7F-4B41-85D7-3B0CA19C0966}"/>
                  </a:ext>
                </a:extLst>
              </p:cNvPr>
              <p:cNvSpPr txBox="1"/>
              <p:nvPr/>
            </p:nvSpPr>
            <p:spPr>
              <a:xfrm>
                <a:off x="2578159" y="5807686"/>
                <a:ext cx="4545475" cy="76597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𝐷𝑇𝑂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%=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𝑇𝑂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𝐶𝑎𝑢𝑠𝑒𝑑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𝐷𝑒𝑓𝑒𝑛𝑠𝑖𝑣𝑒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𝑃𝑜𝑠𝑠𝑒𝑠𝑠𝑖𝑜𝑛𝑠</m:t>
                          </m:r>
                        </m:den>
                      </m:f>
                    </m:oMath>
                  </m:oMathPara>
                </a14:m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089FD10-AA7F-4B41-85D7-3B0CA19C09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8159" y="5807686"/>
                <a:ext cx="4545475" cy="76597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53326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Basketball Statistics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7" y="1275565"/>
            <a:ext cx="8677081" cy="5582435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Four Factors For Team Offense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EFG%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OREB%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FTR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TO%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Four Factors For Team Defense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Opponent’s EFG%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DREB%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Opponent’s FTR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DTO%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>
              <a:spcBef>
                <a:spcPts val="0"/>
              </a:spcBef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Four Factors Credited to Dean Oliver (Denver Nuggets)</a:t>
            </a:r>
          </a:p>
          <a:p>
            <a:pPr lvl="3">
              <a:buSzPct val="100000"/>
            </a:pPr>
            <a:endParaRPr lang="en-US" sz="16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2">
              <a:buSzPct val="100000"/>
            </a:pPr>
            <a:endParaRPr lang="en-US" sz="18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2">
              <a:buSzPct val="100000"/>
            </a:pPr>
            <a:endParaRPr lang="en-US" sz="18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>
              <a:buSzPct val="100000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>
              <a:buSzPct val="100000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2">
              <a:buSzPct val="100000"/>
            </a:pPr>
            <a:endParaRPr lang="en-US" sz="18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2">
              <a:buSzPct val="100000"/>
            </a:pPr>
            <a:endParaRPr lang="en-US" sz="18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10803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50210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Basketball Statistics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7" y="1275565"/>
            <a:ext cx="8677081" cy="5582435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Four Factors are Uncorrelated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All Giving Unique Information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Highest Correlation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Opponent’s EFG% and DREB% (-0.67)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EFG% and OREB% (-0.47)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OREB% and TO%</a:t>
            </a:r>
          </a:p>
          <a:p>
            <a:pPr lvl="2">
              <a:buSzPct val="100000"/>
            </a:pPr>
            <a:endParaRPr lang="en-US" sz="18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>
              <a:spcBef>
                <a:spcPts val="0"/>
              </a:spcBef>
              <a:buSzPct val="100000"/>
            </a:pPr>
            <a:r>
              <a:rPr lang="en-US" sz="2200" dirty="0">
                <a:solidFill>
                  <a:schemeClr val="bg1"/>
                </a:solidFill>
                <a:latin typeface="Selawik Semibold" panose="020B0702040204020203" pitchFamily="34" charset="0"/>
              </a:rPr>
              <a:t>Importance of 4 Factors in Regression</a:t>
            </a:r>
          </a:p>
          <a:p>
            <a:pPr lvl="1">
              <a:spcBef>
                <a:spcPts val="0"/>
              </a:spcBef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Regression on W</a:t>
            </a:r>
          </a:p>
          <a:p>
            <a:pPr lvl="1">
              <a:spcBef>
                <a:spcPts val="0"/>
              </a:spcBef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spcBef>
                <a:spcPts val="0"/>
              </a:spcBef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spcBef>
                <a:spcPts val="0"/>
              </a:spcBef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Eight Covariates</a:t>
            </a:r>
            <a:endParaRPr lang="en-US" sz="18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10803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AA4CF1A-1667-4846-A930-5BDA2A2246B8}"/>
              </a:ext>
            </a:extLst>
          </p:cNvPr>
          <p:cNvSpPr txBox="1"/>
          <p:nvPr/>
        </p:nvSpPr>
        <p:spPr>
          <a:xfrm>
            <a:off x="8832846" y="1317050"/>
            <a:ext cx="3165219" cy="400110"/>
          </a:xfrm>
          <a:prstGeom prst="rect">
            <a:avLst/>
          </a:prstGeom>
          <a:solidFill>
            <a:srgbClr val="A6A1A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 = Win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B9FEEED-10D1-4808-9505-E4591CDAAAF8}"/>
                  </a:ext>
                </a:extLst>
              </p:cNvPr>
              <p:cNvSpPr txBox="1"/>
              <p:nvPr/>
            </p:nvSpPr>
            <p:spPr>
              <a:xfrm>
                <a:off x="2136182" y="4346070"/>
                <a:ext cx="616114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+⋯+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B9FEEED-10D1-4808-9505-E4591CDAAA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6182" y="4346070"/>
                <a:ext cx="6161143" cy="369332"/>
              </a:xfrm>
              <a:prstGeom prst="rect">
                <a:avLst/>
              </a:prstGeom>
              <a:blipFill>
                <a:blip r:embed="rId6"/>
                <a:stretch>
                  <a:fillRect b="-360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B65BE4C-71FE-4538-9F6A-8196E87CB2CE}"/>
                  </a:ext>
                </a:extLst>
              </p:cNvPr>
              <p:cNvSpPr txBox="1"/>
              <p:nvPr/>
            </p:nvSpPr>
            <p:spPr>
              <a:xfrm>
                <a:off x="2671703" y="5249059"/>
                <a:ext cx="6161143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𝐸𝐹𝐺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%</m:t>
                      </m:r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B65BE4C-71FE-4538-9F6A-8196E87CB2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1703" y="5249059"/>
                <a:ext cx="6161143" cy="307777"/>
              </a:xfrm>
              <a:prstGeom prst="rect">
                <a:avLst/>
              </a:prstGeom>
              <a:blipFill>
                <a:blip r:embed="rId7"/>
                <a:stretch>
                  <a:fillRect l="-1385" b="-17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1D5B956-462E-4359-B755-40CD04E7609B}"/>
                  </a:ext>
                </a:extLst>
              </p:cNvPr>
              <p:cNvSpPr txBox="1"/>
              <p:nvPr/>
            </p:nvSpPr>
            <p:spPr>
              <a:xfrm>
                <a:off x="2671702" y="6062283"/>
                <a:ext cx="6161143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𝑂𝑅𝐸𝐵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% </m:t>
                      </m:r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1D5B956-462E-4359-B755-40CD04E760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1702" y="6062283"/>
                <a:ext cx="6161143" cy="307777"/>
              </a:xfrm>
              <a:prstGeom prst="rect">
                <a:avLst/>
              </a:prstGeom>
              <a:blipFill>
                <a:blip r:embed="rId8"/>
                <a:stretch>
                  <a:fillRect l="-1385" b="-19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C6EA8AC-51A9-4BAA-9B85-F244E2EDD032}"/>
                  </a:ext>
                </a:extLst>
              </p:cNvPr>
              <p:cNvSpPr txBox="1"/>
              <p:nvPr/>
            </p:nvSpPr>
            <p:spPr>
              <a:xfrm>
                <a:off x="4806511" y="6418955"/>
                <a:ext cx="6161143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𝑂𝑝𝑝𝑜𝑛𝑒𝑛</m:t>
                      </m:r>
                      <m:sSup>
                        <m:sSup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𝐹𝑇𝑅</m:t>
                      </m:r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C6EA8AC-51A9-4BAA-9B85-F244E2EDD0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6511" y="6418955"/>
                <a:ext cx="6161143" cy="307777"/>
              </a:xfrm>
              <a:prstGeom prst="rect">
                <a:avLst/>
              </a:prstGeom>
              <a:blipFill>
                <a:blip r:embed="rId9"/>
                <a:stretch>
                  <a:fillRect l="-1385" b="-3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D08841C-DB2C-4013-B7ED-E4B52B9BF4C9}"/>
                  </a:ext>
                </a:extLst>
              </p:cNvPr>
              <p:cNvSpPr txBox="1"/>
              <p:nvPr/>
            </p:nvSpPr>
            <p:spPr>
              <a:xfrm>
                <a:off x="2671703" y="5647215"/>
                <a:ext cx="6161143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𝑇𝑂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% </m:t>
                      </m:r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D08841C-DB2C-4013-B7ED-E4B52B9BF4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1703" y="5647215"/>
                <a:ext cx="6161143" cy="307777"/>
              </a:xfrm>
              <a:prstGeom prst="rect">
                <a:avLst/>
              </a:prstGeom>
              <a:blipFill>
                <a:blip r:embed="rId10"/>
                <a:stretch>
                  <a:fillRect l="-1385" b="-19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C83DC61-F4F2-427C-BCD3-F1EC4698D187}"/>
                  </a:ext>
                </a:extLst>
              </p:cNvPr>
              <p:cNvSpPr txBox="1"/>
              <p:nvPr/>
            </p:nvSpPr>
            <p:spPr>
              <a:xfrm>
                <a:off x="4806512" y="5238338"/>
                <a:ext cx="6161143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𝑂𝑝𝑝𝑜𝑛𝑒𝑛</m:t>
                      </m:r>
                      <m:sSup>
                        <m:sSup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𝐸𝐹𝐺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%</m:t>
                      </m:r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C83DC61-F4F2-427C-BCD3-F1EC4698D1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6512" y="5238338"/>
                <a:ext cx="6161143" cy="307777"/>
              </a:xfrm>
              <a:prstGeom prst="rect">
                <a:avLst/>
              </a:prstGeom>
              <a:blipFill>
                <a:blip r:embed="rId11"/>
                <a:stretch>
                  <a:fillRect l="-1385" b="-352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0F8F899-A9D4-4B0F-8075-26C424E82FA2}"/>
                  </a:ext>
                </a:extLst>
              </p:cNvPr>
              <p:cNvSpPr txBox="1"/>
              <p:nvPr/>
            </p:nvSpPr>
            <p:spPr>
              <a:xfrm>
                <a:off x="4806511" y="6045371"/>
                <a:ext cx="6161143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𝐷𝑅𝐸𝐵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%</m:t>
                      </m:r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0F8F899-A9D4-4B0F-8075-26C424E82F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6511" y="6045371"/>
                <a:ext cx="6161143" cy="307777"/>
              </a:xfrm>
              <a:prstGeom prst="rect">
                <a:avLst/>
              </a:prstGeom>
              <a:blipFill>
                <a:blip r:embed="rId12"/>
                <a:stretch>
                  <a:fillRect l="-1385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E1C6D8A-ECA5-4729-8B01-2E5A804616DD}"/>
                  </a:ext>
                </a:extLst>
              </p:cNvPr>
              <p:cNvSpPr txBox="1"/>
              <p:nvPr/>
            </p:nvSpPr>
            <p:spPr>
              <a:xfrm>
                <a:off x="2672024" y="6437091"/>
                <a:ext cx="6161143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𝐹𝑇𝑅</m:t>
                      </m:r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E1C6D8A-ECA5-4729-8B01-2E5A804616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2024" y="6437091"/>
                <a:ext cx="6161143" cy="307777"/>
              </a:xfrm>
              <a:prstGeom prst="rect">
                <a:avLst/>
              </a:prstGeom>
              <a:blipFill>
                <a:blip r:embed="rId13"/>
                <a:stretch>
                  <a:fillRect l="-1385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1C31C0A-096E-4633-84A6-9695E1AB5A01}"/>
                  </a:ext>
                </a:extLst>
              </p:cNvPr>
              <p:cNvSpPr txBox="1"/>
              <p:nvPr/>
            </p:nvSpPr>
            <p:spPr>
              <a:xfrm>
                <a:off x="4806511" y="5646917"/>
                <a:ext cx="6161143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𝐷𝑇𝑂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%</m:t>
                      </m:r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1C31C0A-096E-4633-84A6-9695E1AB5A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6511" y="5646917"/>
                <a:ext cx="6161143" cy="307777"/>
              </a:xfrm>
              <a:prstGeom prst="rect">
                <a:avLst/>
              </a:prstGeom>
              <a:blipFill>
                <a:blip r:embed="rId14"/>
                <a:stretch>
                  <a:fillRect l="-1385" b="-19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0296916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7B713C7F-58B7-4AE9-B361-B13EB9EC4C0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412</TotalTime>
  <Words>758</Words>
  <Application>Microsoft Office PowerPoint</Application>
  <PresentationFormat>Widescreen</PresentationFormat>
  <Paragraphs>241</Paragraphs>
  <Slides>15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Cambria Math</vt:lpstr>
      <vt:lpstr>Century Schoolbook</vt:lpstr>
      <vt:lpstr>Selawik Semibold</vt:lpstr>
      <vt:lpstr>Wingdings 2</vt:lpstr>
      <vt:lpstr>View</vt:lpstr>
      <vt:lpstr>Basketball I</vt:lpstr>
      <vt:lpstr>Overview of Basketball</vt:lpstr>
      <vt:lpstr>Basketball Statistics</vt:lpstr>
      <vt:lpstr>Basketball Statistics</vt:lpstr>
      <vt:lpstr>Basketball Statistics</vt:lpstr>
      <vt:lpstr>Basketball Statistics</vt:lpstr>
      <vt:lpstr>Basketball Statistics</vt:lpstr>
      <vt:lpstr>Basketball Statistics</vt:lpstr>
      <vt:lpstr>Basketball Statistics</vt:lpstr>
      <vt:lpstr>Basketball Statistics</vt:lpstr>
      <vt:lpstr>Linear Weights in Basketball</vt:lpstr>
      <vt:lpstr>Linear Weights in Basketball</vt:lpstr>
      <vt:lpstr>Linear Weights in Basketball</vt:lpstr>
      <vt:lpstr>Linear Weights in Basketball</vt:lpstr>
      <vt:lpstr>Final  Inspiration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Basketball I</dc:title>
  <dc:creator>Super Mario</dc:creator>
  <cp:lastModifiedBy>Super Mario</cp:lastModifiedBy>
  <cp:revision>38</cp:revision>
  <dcterms:created xsi:type="dcterms:W3CDTF">2019-09-22T23:34:01Z</dcterms:created>
  <dcterms:modified xsi:type="dcterms:W3CDTF">2021-02-25T16:13:11Z</dcterms:modified>
</cp:coreProperties>
</file>