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76" r:id="rId3"/>
    <p:sldId id="277" r:id="rId4"/>
    <p:sldId id="278" r:id="rId5"/>
    <p:sldId id="279" r:id="rId6"/>
    <p:sldId id="284" r:id="rId7"/>
    <p:sldId id="307" r:id="rId8"/>
    <p:sldId id="257" r:id="rId9"/>
    <p:sldId id="308" r:id="rId10"/>
    <p:sldId id="309" r:id="rId11"/>
    <p:sldId id="310" r:id="rId12"/>
    <p:sldId id="311" r:id="rId13"/>
    <p:sldId id="301" r:id="rId14"/>
    <p:sldId id="286" r:id="rId15"/>
    <p:sldId id="287" r:id="rId16"/>
    <p:sldId id="290" r:id="rId17"/>
    <p:sldId id="289" r:id="rId18"/>
    <p:sldId id="312" r:id="rId19"/>
    <p:sldId id="313" r:id="rId20"/>
    <p:sldId id="314" r:id="rId21"/>
    <p:sldId id="315" r:id="rId22"/>
    <p:sldId id="296" r:id="rId23"/>
    <p:sldId id="28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61" autoAdjust="0"/>
    <p:restoredTop sz="94660"/>
  </p:normalViewPr>
  <p:slideViewPr>
    <p:cSldViewPr snapToGrid="0">
      <p:cViewPr varScale="1">
        <p:scale>
          <a:sx n="92" d="100"/>
          <a:sy n="92" d="100"/>
        </p:scale>
        <p:origin x="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6" y="5091762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Sports Analytics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99107" y="5091763"/>
            <a:ext cx="2974207" cy="1264587"/>
          </a:xfrm>
        </p:spPr>
        <p:txBody>
          <a:bodyPr anchor="ctr">
            <a:normAutofit/>
          </a:bodyPr>
          <a:lstStyle/>
          <a:p>
            <a:pPr algn="l"/>
            <a:r>
              <a:rPr lang="en-US" sz="2000" dirty="0">
                <a:latin typeface="Selawik Semibold" panose="020B0702040204020203" pitchFamily="34" charset="0"/>
              </a:rPr>
              <a:t>Produced by Dr. Mario</a:t>
            </a:r>
          </a:p>
          <a:p>
            <a:pPr algn="l"/>
            <a:r>
              <a:rPr lang="en-US" sz="2000" dirty="0">
                <a:latin typeface="Selawik Semibold" panose="020B0702040204020203" pitchFamily="34" charset="0"/>
              </a:rPr>
              <a:t>UNC STOR 538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9" b="23506"/>
          <a:stretch/>
        </p:blipFill>
        <p:spPr>
          <a:xfrm>
            <a:off x="-3983" y="10"/>
            <a:ext cx="12192000" cy="457199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26E481-B945-4179-BD79-05E96E9B2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5308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24AA6D-F03B-8751-FBD1-171C68430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4202" y="3156156"/>
            <a:ext cx="6801222" cy="3511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672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F63164-6B7A-5062-887B-9DA12B21F7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02" y="3083368"/>
            <a:ext cx="7072667" cy="366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66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Agile Sports Analytics, LLC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Catapult Sports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ChrynoHego</a:t>
            </a:r>
            <a:r>
              <a:rPr lang="en-US" sz="1600" dirty="0">
                <a:latin typeface="Selawik Semibold" panose="020B0702040204020203" pitchFamily="34" charset="0"/>
              </a:rPr>
              <a:t>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Deltatre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Experfy</a:t>
            </a:r>
            <a:r>
              <a:rPr lang="en-US" sz="1600" dirty="0">
                <a:latin typeface="Selawik Semibold" panose="020B0702040204020203" pitchFamily="34" charset="0"/>
              </a:rPr>
              <a:t> Inc. 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Genius Sports Group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IBM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Oracle Corporation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SAP SE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SAS Institute Inc.</a:t>
            </a:r>
          </a:p>
          <a:p>
            <a:pPr lvl="2"/>
            <a:r>
              <a:rPr lang="en-US" sz="1600" dirty="0" err="1">
                <a:latin typeface="Selawik Semibold" panose="020B0702040204020203" pitchFamily="34" charset="0"/>
              </a:rPr>
              <a:t>Sportradar</a:t>
            </a:r>
            <a:r>
              <a:rPr lang="en-US" sz="1600" dirty="0">
                <a:latin typeface="Selawik Semibold" panose="020B0702040204020203" pitchFamily="34" charset="0"/>
              </a:rPr>
              <a:t> AG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Stats Perform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51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marL="457200" lvl="1" indent="0">
              <a:buNone/>
            </a:pPr>
            <a:r>
              <a:rPr lang="en-US" sz="2000" dirty="0">
                <a:latin typeface="Selawik Semibold" panose="020B0702040204020203" pitchFamily="34" charset="0"/>
              </a:rPr>
              <a:t>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Helping the Team Win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Automated Video Analysis (Lincoln City, UK Football)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3D Depth Camera (NBA)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Wearable Technology (NBA, NHL)</a:t>
            </a: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Improving the Fan Experience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Digital Engagement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Sentiment in Social Media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Analysis of Fan Behavior in Stadium (New England Patriots)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Wireless Internet and Phone Apps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Apps Supply Game Analytics, Parking Information, Promotions, and Traffic Information to the Fans (NFL)</a:t>
            </a:r>
          </a:p>
          <a:p>
            <a:pPr marL="914400" lvl="2" indent="0">
              <a:buNone/>
            </a:pPr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8679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7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Benefiting Other Stakeholders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Tracking Fan Behavior Outside the Stadium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Telecommunication, Retailers, Payment Providers, Ticket Agencies, and Sponsorships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Adapt to Quick Changes in Consumer Behavior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Optimizing the Back-Office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HR Practices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Game Scheduling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Supply Chain Management and Logistics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Marketing and Promotions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Procurement of Goods and Services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89604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65366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Modern Applications of Sports Analytics</a:t>
            </a:r>
          </a:p>
          <a:p>
            <a:pPr lvl="1"/>
            <a:endParaRPr lang="en-US" sz="2000" b="1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Advancing Sports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Supreme Court Ruling Previous Statute Violated 10</a:t>
            </a:r>
            <a:r>
              <a:rPr lang="en-US" sz="1800" baseline="30000" dirty="0">
                <a:latin typeface="Selawik Semibold" panose="020B0702040204020203" pitchFamily="34" charset="0"/>
              </a:rPr>
              <a:t>th</a:t>
            </a:r>
            <a:r>
              <a:rPr lang="en-US" sz="1800" dirty="0">
                <a:latin typeface="Selawik Semibold" panose="020B0702040204020203" pitchFamily="34" charset="0"/>
              </a:rPr>
              <a:t> Amendment (Murphy v. National Collegiate Athletic Association)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States Free to Legislate Gambling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Improvement of Gambling Products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 Aggregation and Visualization for Bettors 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Develop Daily Fantasy Sports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Grandview Research</a:t>
            </a:r>
          </a:p>
          <a:p>
            <a:pPr lvl="3"/>
            <a:r>
              <a:rPr lang="en-US" sz="1600" dirty="0">
                <a:latin typeface="Selawik Semibold" panose="020B0702040204020203" pitchFamily="34" charset="0"/>
              </a:rPr>
              <a:t>Global Market Valued at $83.65B in 2022</a:t>
            </a:r>
          </a:p>
          <a:p>
            <a:pPr lvl="3"/>
            <a:r>
              <a:rPr lang="en-US" sz="1600">
                <a:latin typeface="Selawik Semibold" panose="020B0702040204020203" pitchFamily="34" charset="0"/>
              </a:rPr>
              <a:t>Projected to Reach $182.12B in 2030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55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Prerequisites by Howard Hamilton </a:t>
            </a:r>
          </a:p>
          <a:p>
            <a:pPr marL="0" indent="0">
              <a:buNone/>
            </a:pPr>
            <a:r>
              <a:rPr lang="en-US" sz="2400" dirty="0">
                <a:latin typeface="Selawik Semibold" panose="020B0702040204020203" pitchFamily="34" charset="0"/>
              </a:rPr>
              <a:t>   (</a:t>
            </a:r>
            <a:r>
              <a:rPr lang="en-US" sz="2400" dirty="0" err="1">
                <a:latin typeface="Selawik Semibold" panose="020B0702040204020203" pitchFamily="34" charset="0"/>
              </a:rPr>
              <a:t>Soccermetrics</a:t>
            </a:r>
            <a:r>
              <a:rPr lang="en-US" sz="2400" dirty="0">
                <a:latin typeface="Selawik Semibold" panose="020B0702040204020203" pitchFamily="34" charset="0"/>
              </a:rPr>
              <a:t>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Technical Skills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Mathematics (Linear Algebra/Probability Essential)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Statistics (Frequentist and Bayesian Perspectives)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Machine Learning (Supervised and Unsupervised)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Programming (R/Python, Data Structures, OOP)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Databases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Visualization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Socials Skills, Ethics, and the Law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Knowledgeable About All Aspects of the Sport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62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Scientist, FanDuel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Bachelor’s Degree in Numerate Degree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Build Machine Learning Models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Data Collection and Cleaning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R or Python + SQL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Research Analyst, Harris Blitzer Sports &amp; Entertainment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Gather, Validate, Synthesize 3</a:t>
            </a:r>
            <a:r>
              <a:rPr lang="en-US" sz="1600" baseline="30000" dirty="0">
                <a:latin typeface="Selawik Semibold" panose="020B0702040204020203" pitchFamily="34" charset="0"/>
              </a:rPr>
              <a:t>rd</a:t>
            </a:r>
            <a:r>
              <a:rPr lang="en-US" sz="1600" dirty="0">
                <a:latin typeface="Selawik Semibold" panose="020B0702040204020203" pitchFamily="34" charset="0"/>
              </a:rPr>
              <a:t> Party Fan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Focus on Data Visualization and Communication Skills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EXCEL + PowerPoint + </a:t>
            </a:r>
            <a:r>
              <a:rPr lang="en-US" sz="1600" dirty="0" err="1">
                <a:latin typeface="Selawik Semibold" panose="020B0702040204020203" pitchFamily="34" charset="0"/>
              </a:rPr>
              <a:t>PowerBI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434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Scheels All Sports, Inc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Retail Company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Machine Learning to Analyze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Data Collection and Improvement in Reporting Insights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Analyst, Elevate Sports Ventures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Consulting Firm for over 175 Sports Teams, Brands, Venues, etc.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Obtaining, Analyzing, Interpretating Market Sales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Lower Level and Data Entry Involved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Located in Charlotte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1708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Trading Analyst, DraftKings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Bachelor’s Degree in Math, Stats, CS, etc.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Experience with SQL, R, Excel or Python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Experience with Tableau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Data Analyst, </a:t>
            </a:r>
            <a:r>
              <a:rPr lang="en-US" sz="2000" dirty="0" err="1">
                <a:latin typeface="Selawik Semibold" panose="020B0702040204020203" pitchFamily="34" charset="0"/>
              </a:rPr>
              <a:t>Eventellect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Bachelor’s Degree in Math, Stats, CS, etc.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Research Regarding Single Game Ticket Sales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SQL Proficiency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Analysis of Large Datasets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Python Experience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9443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Sports Analytics Use Survey (2013)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Sample of 27 People</a:t>
            </a:r>
            <a:r>
              <a:rPr lang="en-US" sz="2000" dirty="0">
                <a:latin typeface="Selawik Semibold" panose="020B0702040204020203" pitchFamily="34" charset="0"/>
              </a:rPr>
              <a:t> </a:t>
            </a:r>
            <a:r>
              <a:rPr lang="en-US" sz="2400" dirty="0">
                <a:latin typeface="Selawik Semibold" panose="020B0702040204020203" pitchFamily="34" charset="0"/>
              </a:rPr>
              <a:t>(NFL, MLB, NBA, EPL)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Different Sources?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(6.7%)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(33.3%)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5-6 (13.3%) 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&gt;6 (46.71%) 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4090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Marketing Analytics Analyst, NBA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Develop Dashboards Using Tableau or </a:t>
            </a:r>
            <a:r>
              <a:rPr lang="en-US" sz="1600" dirty="0" err="1">
                <a:latin typeface="Selawik Semibold" panose="020B0702040204020203" pitchFamily="34" charset="0"/>
              </a:rPr>
              <a:t>PowerBI</a:t>
            </a:r>
            <a:endParaRPr lang="en-US" sz="1600" dirty="0">
              <a:latin typeface="Selawik Semibold" panose="020B0702040204020203" pitchFamily="34" charset="0"/>
            </a:endParaRP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R or Python + SQL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Email Marketing Analyst, Arizona Cardinals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AB Testing on Email and SMS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Monthly Reports on Marketing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HTML + SQL + Python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Machine Learning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2"/>
            <a:endParaRPr lang="en-US" sz="14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317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8107018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Real Jobs (Indeed)</a:t>
            </a:r>
          </a:p>
          <a:p>
            <a:pPr marL="0" indent="0">
              <a:buNone/>
            </a:pPr>
            <a:endParaRPr lang="en-US" sz="24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Baseball Operations Analyst, Detroit Tigers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Master’s Degree Preferred. Statistics, Math, CS, etc. 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Experience Working with Baseball Data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R or STATA or SPSS or SAS or Python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Expertise with SQL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Quantitative Sports Researcher, SIG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Master’s or PhD Preferred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Experience Working on Sports Analytics Projects</a:t>
            </a:r>
          </a:p>
          <a:p>
            <a:pPr lvl="2"/>
            <a:r>
              <a:rPr lang="en-US" sz="1600" dirty="0">
                <a:latin typeface="Selawik Semibold" panose="020B0702040204020203" pitchFamily="34" charset="0"/>
              </a:rPr>
              <a:t>Build Statistical Forecasting Models Linked to Sports Betting</a:t>
            </a:r>
            <a:endParaRPr lang="en-US" sz="1800" dirty="0">
              <a:latin typeface="Selawik Semibold" panose="020B0702040204020203" pitchFamily="34" charset="0"/>
            </a:endParaRP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1"/>
            <a:endParaRPr lang="en-US" sz="22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559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Your Industry Future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8"/>
            <a:ext cx="7102643" cy="4695905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Conferences </a:t>
            </a:r>
          </a:p>
          <a:p>
            <a:pPr marL="0" indent="0">
              <a:buNone/>
            </a:pPr>
            <a:endParaRPr lang="en-US" sz="11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MIT Sloan (March)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Sports Analytics Conference (July)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UConn Sports Analytics Symposium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OSU Sports Analytics Conference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Carnegie Mellon Sports Analytics Conference (?)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New England Symposium on Stat. in Sports (2025)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Great Lakes Data and Analytics (April)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International Conference on Sports Analytics and Data Visualization (August)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4042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209296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 Defense wins championships.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Offense wins contracts.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Be offensive. 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1249"/>
            <a:ext cx="6994712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Much Data is Centralized?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(37.4%)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(31.3%)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Much Data is Dependent on One Person?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Most (43.7%)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All Data Centralized (6.3%)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904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Is Data Checked for Errors?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Always (31.3%)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Usually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Sometimes (18.8%)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Occasionally (6.1%)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Rarely (6.3%)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How Many Database Programmers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(37.5%)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(50.0%)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(12.5%)</a:t>
            </a: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946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653667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How Many Statistical Analysts are Employed?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0 (20.0%)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1-2 (66.6%)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3-4 (0.0%)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&gt;5 (13.3%)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Roadblock: Difficulty Identifying Strong Applicant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Difficulty in Both Hiring and Evaluating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7707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Past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882219" cy="436610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Clear Process for Hiring/Evaluating Analysts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(13.3%/14.3%)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(26.7%/28.6%)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Disagree (13.4%/21.4%)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(33.3%/21.4%)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r>
              <a:rPr lang="en-US" sz="2400" dirty="0">
                <a:latin typeface="Selawik Semibold" panose="020B0702040204020203" pitchFamily="34" charset="0"/>
              </a:rPr>
              <a:t>Analytic Resources in Line with Strategic Game Plan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Agree (26.7%)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Somewhat Agree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Neutral (33.3%)</a:t>
            </a: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Strongly Disagree (6.7%)</a:t>
            </a:r>
          </a:p>
          <a:p>
            <a:endParaRPr lang="en-US" sz="24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16121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Business Research Company Analysis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Global Sports Industry $486.61B to $512.14B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Actual CAGR of 5.2% in 2023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Expected to Grow to $623.63B </a:t>
            </a:r>
            <a:r>
              <a:rPr lang="en-US" sz="1600" dirty="0">
                <a:latin typeface="Selawik Semibold" panose="020B0702040204020203" pitchFamily="34" charset="0"/>
              </a:rPr>
              <a:t>in 2027 (CAGR 5%)</a:t>
            </a: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Deloitte Article Industry Trends for 2023</a:t>
            </a:r>
          </a:p>
          <a:p>
            <a:pPr lvl="2"/>
            <a:endParaRPr lang="en-US" sz="16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245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Valued at $2.73B in 2022 and $3.52B in 2023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Expected CAGR Between 2023 and 2030 is 22.3%</a:t>
            </a:r>
          </a:p>
          <a:p>
            <a:pPr lvl="2"/>
            <a:endParaRPr lang="en-US" sz="1800" dirty="0">
              <a:latin typeface="Selawik Semibold" panose="020B0702040204020203" pitchFamily="34" charset="0"/>
            </a:endParaRP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Software Segment Dominates at 61% of Market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Services Segment Expected to Grow by 19%</a:t>
            </a:r>
          </a:p>
          <a:p>
            <a:pPr lvl="2"/>
            <a:r>
              <a:rPr lang="en-US" sz="1800" dirty="0">
                <a:latin typeface="Selawik Semibold" panose="020B0702040204020203" pitchFamily="34" charset="0"/>
              </a:rPr>
              <a:t>On-Field Analytics (61%) Dominates Off-Field Analytics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43B72-F462-425B-B219-B0768386DEEC}"/>
              </a:ext>
            </a:extLst>
          </p:cNvPr>
          <p:cNvSpPr txBox="1"/>
          <p:nvPr/>
        </p:nvSpPr>
        <p:spPr>
          <a:xfrm>
            <a:off x="1252904" y="5424934"/>
            <a:ext cx="1416594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$2.73B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972115E-F73D-4852-8A5F-59AE430EA59F}"/>
              </a:ext>
            </a:extLst>
          </p:cNvPr>
          <p:cNvSpPr/>
          <p:nvPr/>
        </p:nvSpPr>
        <p:spPr>
          <a:xfrm>
            <a:off x="4169055" y="5584777"/>
            <a:ext cx="1839886" cy="23502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5BBC6-82F2-4DC7-A2F9-31693E65F111}"/>
              </a:ext>
            </a:extLst>
          </p:cNvPr>
          <p:cNvSpPr txBox="1"/>
          <p:nvPr/>
        </p:nvSpPr>
        <p:spPr>
          <a:xfrm>
            <a:off x="6054419" y="5200057"/>
            <a:ext cx="2302627" cy="769441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4400" dirty="0">
                <a:latin typeface="Selawik Semibold" panose="020B0702040204020203" pitchFamily="34" charset="0"/>
              </a:rPr>
              <a:t>$14.41B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CF2BB5-AC55-4BEB-A0CE-0249A27679CE}"/>
              </a:ext>
            </a:extLst>
          </p:cNvPr>
          <p:cNvCxnSpPr>
            <a:cxnSpLocks/>
          </p:cNvCxnSpPr>
          <p:nvPr/>
        </p:nvCxnSpPr>
        <p:spPr>
          <a:xfrm>
            <a:off x="1516220" y="6176962"/>
            <a:ext cx="595492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B14EFB5-2CE4-4032-B9F9-9D7C37EE5521}"/>
              </a:ext>
            </a:extLst>
          </p:cNvPr>
          <p:cNvCxnSpPr>
            <a:cxnSpLocks/>
          </p:cNvCxnSpPr>
          <p:nvPr/>
        </p:nvCxnSpPr>
        <p:spPr>
          <a:xfrm>
            <a:off x="1961201" y="6033632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F1D6466-E4A1-4D26-BE56-C33ACFB0E384}"/>
              </a:ext>
            </a:extLst>
          </p:cNvPr>
          <p:cNvCxnSpPr>
            <a:cxnSpLocks/>
          </p:cNvCxnSpPr>
          <p:nvPr/>
        </p:nvCxnSpPr>
        <p:spPr>
          <a:xfrm>
            <a:off x="6950115" y="6033631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934B21C-3EDC-445D-B3CA-D9D872F4BC6E}"/>
              </a:ext>
            </a:extLst>
          </p:cNvPr>
          <p:cNvSpPr txBox="1"/>
          <p:nvPr/>
        </p:nvSpPr>
        <p:spPr>
          <a:xfrm>
            <a:off x="1632841" y="628117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4E536FC-BB9D-4420-8917-FEB51410716B}"/>
              </a:ext>
            </a:extLst>
          </p:cNvPr>
          <p:cNvSpPr txBox="1"/>
          <p:nvPr/>
        </p:nvSpPr>
        <p:spPr>
          <a:xfrm>
            <a:off x="6621755" y="626244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2030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/>
              <p:nvPr/>
            </p:nvSpPr>
            <p:spPr>
              <a:xfrm>
                <a:off x="1961201" y="3714733"/>
                <a:ext cx="51628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𝑃𝑟𝑜𝑗𝑒𝑐𝑡𝑖𝑜𝑛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2030=3.52∗(1+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𝐶𝐴𝐺𝑅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)^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=14.41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09078CE-7340-4719-9DB3-C8040F70D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201" y="3714733"/>
                <a:ext cx="5162857" cy="369332"/>
              </a:xfrm>
              <a:prstGeom prst="rect">
                <a:avLst/>
              </a:prstGeom>
              <a:blipFill>
                <a:blip r:embed="rId4"/>
                <a:stretch>
                  <a:fillRect l="-354" t="-8197" r="-70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DD8629-3AA9-5B71-572E-2046BE8E688A}"/>
              </a:ext>
            </a:extLst>
          </p:cNvPr>
          <p:cNvCxnSpPr>
            <a:cxnSpLocks/>
          </p:cNvCxnSpPr>
          <p:nvPr/>
        </p:nvCxnSpPr>
        <p:spPr>
          <a:xfrm>
            <a:off x="3273807" y="6062557"/>
            <a:ext cx="0" cy="228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9C8CD7-F3CD-94C5-5C53-80D99CDC2FA8}"/>
              </a:ext>
            </a:extLst>
          </p:cNvPr>
          <p:cNvSpPr txBox="1"/>
          <p:nvPr/>
        </p:nvSpPr>
        <p:spPr>
          <a:xfrm>
            <a:off x="2934445" y="6270631"/>
            <a:ext cx="656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2023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622083-3495-C512-E385-B8E8A2D6210F}"/>
              </a:ext>
            </a:extLst>
          </p:cNvPr>
          <p:cNvSpPr txBox="1"/>
          <p:nvPr/>
        </p:nvSpPr>
        <p:spPr>
          <a:xfrm>
            <a:off x="2734057" y="5442987"/>
            <a:ext cx="1320268" cy="523220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latin typeface="Selawik Semibold" panose="020B0702040204020203" pitchFamily="34" charset="0"/>
              </a:rPr>
              <a:t>$3.52B</a:t>
            </a:r>
          </a:p>
        </p:txBody>
      </p:sp>
    </p:spTree>
    <p:extLst>
      <p:ext uri="{BB962C8B-B14F-4D97-AF65-F5344CB8AC3E}">
        <p14:creationId xmlns:p14="http://schemas.microsoft.com/office/powerpoint/2010/main" val="27622726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6792F05-2FD4-4F18-815E-15391E8B4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3955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89AFCC-0FF0-498C-B11F-8990DF0DA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>
                <a:latin typeface="Selawik Semibold" panose="020B0604020202020204" pitchFamily="34" charset="0"/>
              </a:rPr>
              <a:t>Industry Present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D995594-59F2-4020-AB6F-751BAE84A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021249"/>
            <a:ext cx="7138737" cy="415571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Selawik Semibold" panose="020B0702040204020203" pitchFamily="34" charset="0"/>
              </a:rPr>
              <a:t>Value Placed on Sports Analytics</a:t>
            </a: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r>
              <a:rPr lang="en-US" sz="2000" dirty="0">
                <a:latin typeface="Selawik Semibold" panose="020B0702040204020203" pitchFamily="34" charset="0"/>
              </a:rPr>
              <a:t>Grand View Research on Sports Analytics Market</a:t>
            </a:r>
          </a:p>
          <a:p>
            <a:pPr marL="457200" lvl="1" indent="0">
              <a:buNone/>
            </a:pPr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latin typeface="Selawik Semibold" panose="020B0702040204020203" pitchFamily="34" charset="0"/>
            </a:endParaRPr>
          </a:p>
        </p:txBody>
      </p:sp>
      <p:pic>
        <p:nvPicPr>
          <p:cNvPr id="4" name="Picture 3" descr="A drawing of a cartoon character&#10;&#10;Description automatically generated">
            <a:extLst>
              <a:ext uri="{FF2B5EF4-FFF2-40B4-BE49-F238E27FC236}">
                <a16:creationId xmlns:a16="http://schemas.microsoft.com/office/drawing/2014/main" id="{A7FDC859-D890-4904-9C64-27F43DA9045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16" r="2" b="2"/>
          <a:stretch/>
        </p:blipFill>
        <p:spPr>
          <a:xfrm>
            <a:off x="7471144" y="1700078"/>
            <a:ext cx="4720855" cy="2583792"/>
          </a:xfrm>
          <a:custGeom>
            <a:avLst/>
            <a:gdLst>
              <a:gd name="connsiteX0" fmla="*/ 0 w 5475077"/>
              <a:gd name="connsiteY0" fmla="*/ 0 h 2583792"/>
              <a:gd name="connsiteX1" fmla="*/ 5475077 w 5475077"/>
              <a:gd name="connsiteY1" fmla="*/ 0 h 2583792"/>
              <a:gd name="connsiteX2" fmla="*/ 5475077 w 5475077"/>
              <a:gd name="connsiteY2" fmla="*/ 2583792 h 2583792"/>
              <a:gd name="connsiteX3" fmla="*/ 1197192 w 5475077"/>
              <a:gd name="connsiteY3" fmla="*/ 2583792 h 25837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75077" h="2583792">
                <a:moveTo>
                  <a:pt x="0" y="0"/>
                </a:moveTo>
                <a:lnTo>
                  <a:pt x="5475077" y="0"/>
                </a:lnTo>
                <a:lnTo>
                  <a:pt x="5475077" y="2583792"/>
                </a:lnTo>
                <a:lnTo>
                  <a:pt x="1197192" y="2583792"/>
                </a:lnTo>
                <a:close/>
              </a:path>
            </a:pathLst>
          </a:custGeom>
        </p:spPr>
      </p:pic>
      <p:pic>
        <p:nvPicPr>
          <p:cNvPr id="5" name="Content Placeholder 4" descr="A picture containing indoor&#10;&#10;Description automatically generated">
            <a:extLst>
              <a:ext uri="{FF2B5EF4-FFF2-40B4-BE49-F238E27FC236}">
                <a16:creationId xmlns:a16="http://schemas.microsoft.com/office/drawing/2014/main" id="{A58F0E55-21F3-485B-A07F-1CE74177BDD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00" r="3" b="6859"/>
          <a:stretch/>
        </p:blipFill>
        <p:spPr>
          <a:xfrm>
            <a:off x="8491869" y="4283870"/>
            <a:ext cx="3700129" cy="2583520"/>
          </a:xfrm>
          <a:custGeom>
            <a:avLst/>
            <a:gdLst>
              <a:gd name="connsiteX0" fmla="*/ 0 w 4277884"/>
              <a:gd name="connsiteY0" fmla="*/ 0 h 2583520"/>
              <a:gd name="connsiteX1" fmla="*/ 4277884 w 4277884"/>
              <a:gd name="connsiteY1" fmla="*/ 0 h 2583520"/>
              <a:gd name="connsiteX2" fmla="*/ 4277884 w 4277884"/>
              <a:gd name="connsiteY2" fmla="*/ 2583520 h 2583520"/>
              <a:gd name="connsiteX3" fmla="*/ 1192437 w 4277884"/>
              <a:gd name="connsiteY3" fmla="*/ 2583520 h 2583520"/>
              <a:gd name="connsiteX4" fmla="*/ 1188085 w 4277884"/>
              <a:gd name="connsiteY4" fmla="*/ 2574129 h 2583520"/>
              <a:gd name="connsiteX5" fmla="*/ 1192715 w 4277884"/>
              <a:gd name="connsiteY5" fmla="*/ 2574129 h 2583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77884" h="2583520">
                <a:moveTo>
                  <a:pt x="0" y="0"/>
                </a:moveTo>
                <a:lnTo>
                  <a:pt x="4277884" y="0"/>
                </a:lnTo>
                <a:lnTo>
                  <a:pt x="4277884" y="2583520"/>
                </a:lnTo>
                <a:lnTo>
                  <a:pt x="1192437" y="2583520"/>
                </a:lnTo>
                <a:lnTo>
                  <a:pt x="1188085" y="2574129"/>
                </a:lnTo>
                <a:lnTo>
                  <a:pt x="1192715" y="2574129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901312-C3C2-4CEC-80EF-823AB4FBB726}"/>
              </a:ext>
            </a:extLst>
          </p:cNvPr>
          <p:cNvSpPr/>
          <p:nvPr/>
        </p:nvSpPr>
        <p:spPr>
          <a:xfrm>
            <a:off x="-1" y="1608918"/>
            <a:ext cx="12191999" cy="911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D0A7C9C-CA2C-4B9B-A125-2D09D5573B44}"/>
              </a:ext>
            </a:extLst>
          </p:cNvPr>
          <p:cNvSpPr/>
          <p:nvPr/>
        </p:nvSpPr>
        <p:spPr>
          <a:xfrm>
            <a:off x="1" y="6677247"/>
            <a:ext cx="12191999" cy="1901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A085FC-1866-46D4-97F7-51AA45E48D4F}"/>
              </a:ext>
            </a:extLst>
          </p:cNvPr>
          <p:cNvSpPr/>
          <p:nvPr/>
        </p:nvSpPr>
        <p:spPr>
          <a:xfrm rot="4092292">
            <a:off x="5790668" y="4094517"/>
            <a:ext cx="5446699" cy="1370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C86526-9AFC-7A4A-DCC5-4146B4114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897" y="3132595"/>
            <a:ext cx="6655056" cy="344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9499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1114</Words>
  <Application>Microsoft Office PowerPoint</Application>
  <PresentationFormat>Widescreen</PresentationFormat>
  <Paragraphs>288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Selawik Semibold</vt:lpstr>
      <vt:lpstr>Office Theme</vt:lpstr>
      <vt:lpstr>Sports Analytics III</vt:lpstr>
      <vt:lpstr>Industry Past</vt:lpstr>
      <vt:lpstr>Industry Past</vt:lpstr>
      <vt:lpstr>Industry Past</vt:lpstr>
      <vt:lpstr>Industry Past</vt:lpstr>
      <vt:lpstr>Industry Past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Industry Present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Your Industry Future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Sports Analytics I</dc:title>
  <dc:creator>Super Mario</dc:creator>
  <cp:lastModifiedBy>Mario Giacomazzo</cp:lastModifiedBy>
  <cp:revision>83</cp:revision>
  <dcterms:created xsi:type="dcterms:W3CDTF">2019-08-23T03:13:37Z</dcterms:created>
  <dcterms:modified xsi:type="dcterms:W3CDTF">2024-01-18T01:51:57Z</dcterms:modified>
</cp:coreProperties>
</file>