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79" r:id="rId6"/>
    <p:sldId id="284" r:id="rId7"/>
    <p:sldId id="316" r:id="rId8"/>
    <p:sldId id="307" r:id="rId9"/>
    <p:sldId id="257" r:id="rId10"/>
    <p:sldId id="309" r:id="rId11"/>
    <p:sldId id="310" r:id="rId12"/>
    <p:sldId id="311" r:id="rId13"/>
    <p:sldId id="301" r:id="rId14"/>
    <p:sldId id="286" r:id="rId15"/>
    <p:sldId id="287" r:id="rId16"/>
    <p:sldId id="290" r:id="rId17"/>
    <p:sldId id="317" r:id="rId18"/>
    <p:sldId id="289" r:id="rId19"/>
    <p:sldId id="318" r:id="rId20"/>
    <p:sldId id="319" r:id="rId21"/>
    <p:sldId id="320" r:id="rId22"/>
    <p:sldId id="29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1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26" name="Picture 2" descr="Sports Analytics Market Share, By End-use, 2024 (%)">
            <a:extLst>
              <a:ext uri="{FF2B5EF4-FFF2-40B4-BE49-F238E27FC236}">
                <a16:creationId xmlns:a16="http://schemas.microsoft.com/office/drawing/2014/main" id="{8BCD257A-50E1-9619-45CA-46AF5607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69" y="3202651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6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2050" name="Picture 2" descr="Sports Analytics Market Trends, by Region, 2025 - 2030">
            <a:extLst>
              <a:ext uri="{FF2B5EF4-FFF2-40B4-BE49-F238E27FC236}">
                <a16:creationId xmlns:a16="http://schemas.microsoft.com/office/drawing/2014/main" id="{1C2266A0-83E8-1F8D-1201-4404A753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2" y="3236106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6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Agile Sports Analytics, LLC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Catapult Sports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ChrynoHego</a:t>
            </a:r>
            <a:r>
              <a:rPr lang="en-US" sz="1600" dirty="0">
                <a:latin typeface="Selawik Semibold" panose="020B0702040204020203" pitchFamily="34" charset="0"/>
              </a:rPr>
              <a:t>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Deltatre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Experfy</a:t>
            </a:r>
            <a:r>
              <a:rPr lang="en-US" sz="1600" dirty="0">
                <a:latin typeface="Selawik Semibold" panose="020B0702040204020203" pitchFamily="34" charset="0"/>
              </a:rPr>
              <a:t> Inc. 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Genius Sports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IBM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Oracle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SAP SE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Aercont</a:t>
            </a:r>
            <a:r>
              <a:rPr lang="en-US" sz="1600" dirty="0">
                <a:latin typeface="Selawik Semibold" panose="020B0702040204020203" pitchFamily="34" charset="0"/>
              </a:rPr>
              <a:t> Vision Coaster LLC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The </a:t>
            </a:r>
            <a:r>
              <a:rPr lang="en-US" sz="1600" dirty="0" err="1">
                <a:latin typeface="Selawik Semibold" panose="020B0702040204020203" pitchFamily="34" charset="0"/>
              </a:rPr>
              <a:t>Sportradar</a:t>
            </a:r>
            <a:r>
              <a:rPr lang="en-US" sz="1600" dirty="0">
                <a:latin typeface="Selawik Semibold" panose="020B0702040204020203" pitchFamily="34" charset="0"/>
              </a:rPr>
              <a:t> Group</a:t>
            </a:r>
          </a:p>
          <a:p>
            <a:pPr lvl="2"/>
            <a:r>
              <a:rPr lang="en-US" sz="1600">
                <a:latin typeface="Selawik Semibold" panose="020B0702040204020203" pitchFamily="34" charset="0"/>
              </a:rPr>
              <a:t>Stats LLC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7"/>
            <a:ext cx="8449850" cy="478706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Forbes Article from 2021 by </a:t>
            </a:r>
            <a:r>
              <a:rPr lang="en-US" sz="2000" dirty="0" err="1">
                <a:latin typeface="Selawik Semibold" panose="020B0702040204020203" pitchFamily="34" charset="0"/>
              </a:rPr>
              <a:t>Abhas</a:t>
            </a:r>
            <a:r>
              <a:rPr lang="en-US" sz="2000" dirty="0">
                <a:latin typeface="Selawik Semibold" panose="020B0702040204020203" pitchFamily="34" charset="0"/>
              </a:rPr>
              <a:t> Ricky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Grandview Research of US Market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US Market Valued at $17.94B in 2024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Expected CAGR of 10.9% from 2025 to 2030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458AE-9A69-51A1-D913-E07A7DDADB64}"/>
                  </a:ext>
                </a:extLst>
              </p:cNvPr>
              <p:cNvSpPr txBox="1"/>
              <p:nvPr/>
            </p:nvSpPr>
            <p:spPr>
              <a:xfrm>
                <a:off x="2110382" y="6123543"/>
                <a:ext cx="616192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𝑃𝑟𝑜𝑗𝑒𝑐𝑡𝑖𝑜𝑛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2030=19.76∗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1+0.109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=$33.15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458AE-9A69-51A1-D913-E07A7DDA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382" y="6123543"/>
                <a:ext cx="6161928" cy="372410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C4EFA-5130-624F-C38C-EEC01EA11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F47418-5511-7542-0D67-5F604671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8571-E13D-BFDF-2A5D-9B3E8EFC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DEAD07-2FD2-2C9C-68F7-07A15A5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Engineering, DraftKings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Former 538 Student Works There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3+ Years Experience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Proficiency in SQL, Snowflake, Tableau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Tools: Kafka, Airflow, Terraform, Python, Datadog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 Analyst, DraftKings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4 Years in Analytics or Data Science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STEM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SQL, EXCEL, TABLEAU, R, Python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CA7387-186B-BC41-F795-5E14B6CE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9476241-3907-4793-D90E-29C605438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6F93D2-DE78-1461-F79A-09ADB62138E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8F7D9-4B0D-D877-08BC-0C138370BC4A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EDABE-0C0A-3F4A-F479-72190CA668A9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Data Scientist, Swish Analytics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Betting and Fantasy Startup in San Francisco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STEM; Masters Preferred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Advanced Knowledge of Math and Statistics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SQL/Python/GitHub/AWS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Database </a:t>
            </a:r>
            <a:r>
              <a:rPr lang="en-US" sz="2000" dirty="0" err="1">
                <a:latin typeface="Selawik Semibold" panose="020B0702040204020203" pitchFamily="34" charset="0"/>
              </a:rPr>
              <a:t>Adminstrator</a:t>
            </a:r>
            <a:r>
              <a:rPr lang="en-US" sz="2000" dirty="0">
                <a:latin typeface="Selawik Semibold" panose="020B0702040204020203" pitchFamily="34" charset="0"/>
              </a:rPr>
              <a:t>, Sporty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Company from London (Remote Option)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Managing Database, Queries, Dashboards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MySQL and MongoDB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AWS, Redshift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36C81-F98A-69C1-DF30-5681F10F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901E50-F2D6-D6BA-FF1B-AE2B1582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1D46-D5A1-0CE8-B26D-BF89BB0C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453F8F-0DD8-0315-3021-64BAF411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Sr. Data Engineer, Boston Red Sox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CS-related Field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Strong SQL Experience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Snowflake, DBT, </a:t>
            </a:r>
            <a:r>
              <a:rPr lang="en-US" sz="1600" dirty="0" err="1">
                <a:latin typeface="Selawik Semibold" panose="020B0702040204020203" pitchFamily="34" charset="0"/>
              </a:rPr>
              <a:t>GraphQL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 Data Scientist, Dicks Sporting Goods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Not Entry Level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Elastic, SOLR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Engineering of APIs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TensorFlow, </a:t>
            </a:r>
            <a:r>
              <a:rPr lang="en-US" sz="1600" dirty="0" err="1">
                <a:latin typeface="Selawik Semibold" panose="020B0702040204020203" pitchFamily="34" charset="0"/>
              </a:rPr>
              <a:t>PyTor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C763E96-7FE7-4CE5-142B-3E664C74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618F6228-7088-3B19-BC95-ADF615E6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86873-83E8-B2F6-565D-1340B151720E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3AED4A-8BC2-E2DB-94CA-9DAB6344D05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7F173-C342-48D8-4F39-8CE2EC696F9E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9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59F0C-2778-EC60-60EF-CA0942D62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17A125-9D9D-B086-FB92-03EFCC5AE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71357-D153-F96A-DEFF-AB30CEF8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78C52B-1930-8327-E4DE-6BC01FDB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(ZipRecruiter)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Analyst, Philadelphia Phillies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Focus on Computer Vision and Machine Learning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BS, MS, or PhD in STEM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PyTorch</a:t>
            </a:r>
            <a:r>
              <a:rPr lang="en-US" sz="1600" dirty="0">
                <a:latin typeface="Selawik Semibold" panose="020B0702040204020203" pitchFamily="34" charset="0"/>
              </a:rPr>
              <a:t>, TensorFlow, </a:t>
            </a:r>
            <a:r>
              <a:rPr lang="en-US" sz="1600" dirty="0" err="1">
                <a:latin typeface="Selawik Semibold" panose="020B0702040204020203" pitchFamily="34" charset="0"/>
              </a:rPr>
              <a:t>Keras</a:t>
            </a:r>
            <a:r>
              <a:rPr lang="en-US" sz="1600" dirty="0">
                <a:latin typeface="Selawik Semibold" panose="020B0702040204020203" pitchFamily="34" charset="0"/>
              </a:rPr>
              <a:t>, OpenCV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2FFBC7C-02B9-7EC1-ABC7-D264AF7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BF0E8CF-4C46-3594-7516-9AB97C24E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835728-A1F9-F435-D33B-62FFB44A963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5FC45-AED2-EEA9-7868-AE1BEAFC8FF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3D057-7E16-91A1-2AA4-F84C7AFFAD0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1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DB8A5-BEB5-1FE1-9EB9-DC12CF586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E5C130-B2F6-47BE-EE16-DF572F4A8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16CC6-FDDB-6063-9B54-BC3D9A3D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DE507D-8184-51E3-7C10-1CBA12B2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(tealhq.com)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Associate (Intern), Milwaukee Brewers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Baseball Research and Development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Develop Visuals and Other for Disseminating Analytical Results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BS or Working on BS in STEM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Analyst, Minnesota Twins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Advanced Scouting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Travel with Team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In-Game Strategy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R, Python, MATLAB, Julia, STAN,</a:t>
            </a:r>
          </a:p>
          <a:p>
            <a:pPr lvl="2"/>
            <a:r>
              <a:rPr lang="en-US" sz="1600">
                <a:latin typeface="Selawik Semibold" panose="020B0702040204020203" pitchFamily="34" charset="0"/>
              </a:rPr>
              <a:t>SQL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F20F7C3-E3F9-DD0F-CE7C-3D132FAB3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0BB78B5-BCC2-77F1-36E1-D238B718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7503A5-FF60-2541-4970-4B1B42C8528D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30C08-A1E0-D6DB-26AA-21AC91CD14B1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C1E6A-F581-B80F-8557-40819F3E7E89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76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46029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(March)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Sports Analytics Conference (July)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UConn Sports Analytics Symposium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OSU Sports Analytics Conference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 (?)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Stat. in Sports (2025)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Data and Analytics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Sports Analytics and Data Visualization (August)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International Conferences (See Link on Website)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0F3C0-C912-B489-6CA8-9DE9FAB9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11FCBAC-0F43-1624-F0BC-0B9AEF3B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BB04F-E03E-A1F4-A25D-03C7E983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From Past to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1DA9B5-C380-9D33-056B-E4248B9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882219" cy="4787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Ben Alamar Updated Survey in 2</a:t>
            </a:r>
            <a:r>
              <a:rPr lang="en-US" sz="2400" baseline="30000" dirty="0">
                <a:latin typeface="Selawik Semibold" panose="020B0702040204020203" pitchFamily="34" charset="0"/>
              </a:rPr>
              <a:t>nd</a:t>
            </a:r>
            <a:r>
              <a:rPr lang="en-US" sz="2400" dirty="0">
                <a:latin typeface="Selawik Semibold" panose="020B0702040204020203" pitchFamily="34" charset="0"/>
              </a:rPr>
              <a:t> Edition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163 People, 119 Orgs., 15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53% Use Statistics Regularly in Decision Making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58% Report Data is Mostly/Fully Centralized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32% Say Data is Regularly Presented Clearly and Consistently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83% Confirmed Analytics Group Will Grow in Next 5 Yrs.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Notable Differences Since 2013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Larger Datasets (Million Rows Per Game)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Due to Player Tracking (Approx. 25 Measurements Per Sec)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Measurements Across Whole Body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Speed at Which Questions Can be Answered is A Lot Faster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09C9DC4-5601-FB7F-C6E7-2EBC1C321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24B8670-C59A-C19D-97A0-522C8EA1B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B7801B-B3C9-48D4-6FE2-2977BD464189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14142-3B9C-5579-88CA-FCF9962B3853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43927-0B71-4612-0457-797FAC9F701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0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Research Company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Sports Industry $470.42B to $495.38B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Actual CAGR of 5.3%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to Grow to $617.57B </a:t>
            </a:r>
            <a:r>
              <a:rPr lang="en-US" sz="1600" dirty="0">
                <a:latin typeface="Selawik Semibold" panose="020B0702040204020203" pitchFamily="34" charset="0"/>
              </a:rPr>
              <a:t>in 2029 (CAGR 5.7%)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Deloitte Article Sports Analytics Industry Trends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Data Aggregated and Managed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Increased Use in Generative AI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2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Valued at $3.52B in 2023 and $4.47B in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CAGR Between 2025 and 2030 is 20.6%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Software Segment Dominates Services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On-Field Analytics Dominates Off-Field Analytics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252904" y="5424934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$4.47B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4169055" y="5584777"/>
            <a:ext cx="1839886" cy="235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54419" y="5200057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$14.49B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16220" y="617696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6033632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6033631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32841" y="628117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21755" y="626244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2030=5.68∗(1+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=14.49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r="-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DD8629-3AA9-5B71-572E-2046BE8E688A}"/>
              </a:ext>
            </a:extLst>
          </p:cNvPr>
          <p:cNvCxnSpPr>
            <a:cxnSpLocks/>
          </p:cNvCxnSpPr>
          <p:nvPr/>
        </p:nvCxnSpPr>
        <p:spPr>
          <a:xfrm>
            <a:off x="3273807" y="606255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C8CD7-F3CD-94C5-5C53-80D99CDC2FA8}"/>
              </a:ext>
            </a:extLst>
          </p:cNvPr>
          <p:cNvSpPr txBox="1"/>
          <p:nvPr/>
        </p:nvSpPr>
        <p:spPr>
          <a:xfrm>
            <a:off x="2934445" y="627063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22083-3495-C512-E385-B8E8A2D6210F}"/>
              </a:ext>
            </a:extLst>
          </p:cNvPr>
          <p:cNvSpPr txBox="1"/>
          <p:nvPr/>
        </p:nvSpPr>
        <p:spPr>
          <a:xfrm>
            <a:off x="2734057" y="5442987"/>
            <a:ext cx="1320268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$5.68B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1193</Words>
  <Application>Microsoft Office PowerPoint</Application>
  <PresentationFormat>Widescreen</PresentationFormat>
  <Paragraphs>300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From Past to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94</cp:revision>
  <dcterms:created xsi:type="dcterms:W3CDTF">2019-08-23T03:13:37Z</dcterms:created>
  <dcterms:modified xsi:type="dcterms:W3CDTF">2025-09-02T16:01:37Z</dcterms:modified>
</cp:coreProperties>
</file>