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2" r:id="rId3"/>
    <p:sldId id="258" r:id="rId4"/>
    <p:sldId id="283" r:id="rId5"/>
    <p:sldId id="284" r:id="rId6"/>
    <p:sldId id="260" r:id="rId7"/>
    <p:sldId id="259" r:id="rId8"/>
    <p:sldId id="261" r:id="rId9"/>
    <p:sldId id="262" r:id="rId10"/>
    <p:sldId id="263" r:id="rId11"/>
    <p:sldId id="264" r:id="rId12"/>
    <p:sldId id="265" r:id="rId13"/>
    <p:sldId id="286" r:id="rId14"/>
    <p:sldId id="266" r:id="rId15"/>
    <p:sldId id="287" r:id="rId16"/>
    <p:sldId id="285" r:id="rId17"/>
    <p:sldId id="267" r:id="rId18"/>
    <p:sldId id="268" r:id="rId19"/>
    <p:sldId id="288" r:id="rId20"/>
    <p:sldId id="289" r:id="rId21"/>
    <p:sldId id="290" r:id="rId22"/>
    <p:sldId id="269" r:id="rId23"/>
    <p:sldId id="270" r:id="rId24"/>
    <p:sldId id="271" r:id="rId25"/>
    <p:sldId id="272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73" autoAdjust="0"/>
  </p:normalViewPr>
  <p:slideViewPr>
    <p:cSldViewPr snapToGrid="0">
      <p:cViewPr varScale="1">
        <p:scale>
          <a:sx n="97" d="100"/>
          <a:sy n="97" d="100"/>
        </p:scale>
        <p:origin x="4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74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455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64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67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1588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811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499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9757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0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805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186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925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20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42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3306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48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3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86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docs.google.com/forms/d/e/1FAIpQLSeUZhibzggxIDcUYNzg42y8EEzNfwVCb3JkSvARvzwfSIT01Q/viewform?usp=sf_link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</a:t>
            </a:r>
            <a:r>
              <a:rPr lang="en-US" sz="2000">
                <a:latin typeface="Selawik Semibold" panose="020B0702040204020203" pitchFamily="34" charset="0"/>
              </a:rPr>
              <a:t>STOR 538</a:t>
            </a:r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6833347" cy="113208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(sportsshow.net)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210993" y="3080230"/>
            <a:ext cx="39646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Soccer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Cricket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Basketball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Field Hockey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Volleyball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Table Tennis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Baseball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American Football/Rugby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lawik Semibold" panose="020B0702040204020203" pitchFamily="34" charset="0"/>
              </a:rPr>
              <a:t>Golf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2845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632942" cy="4527469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US Sports (sportsbrowser.net)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TV Viewership and Ratings</a:t>
            </a:r>
          </a:p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Listed from Most to Least Popular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(38.8% Viewership, 111.9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(14.8% Viewership, 40.0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Basketball (15.3% Viewership, 30.8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Ice Hockey (3.8% Viewership, 27.6 Million)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Soccer (8.2% Viewership, 27.3 Million)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010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00CA4986-23D4-59DC-3076-556D48B155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901" y="2507876"/>
            <a:ext cx="4527334" cy="407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32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50"/>
            <a:ext cx="6632943" cy="48662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(Forbes 2022)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41A55D49-6774-0F25-43B3-8A9BC696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646" y="2507876"/>
            <a:ext cx="6467832" cy="231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50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</a:t>
            </a:r>
            <a:r>
              <a:rPr lang="en-US" sz="2400" dirty="0" err="1">
                <a:latin typeface="Selawik Semibold" panose="020B0702040204020203" pitchFamily="34" charset="0"/>
              </a:rPr>
              <a:t>BizVibe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Measurements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TV/Broadcasting Deals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Ticket Sales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Merchandising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Licensing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List Based off 2020 Data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954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Revenue in Sports Leagues (</a:t>
            </a:r>
            <a:r>
              <a:rPr lang="en-US" sz="2400" dirty="0" err="1">
                <a:latin typeface="Selawik Semibold" panose="020B0702040204020203" pitchFamily="34" charset="0"/>
              </a:rPr>
              <a:t>BizVibe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0" name="Picture 9" descr="Chart, bar chart, funnel chart&#10;&#10;Description automatically generated">
            <a:extLst>
              <a:ext uri="{FF2B5EF4-FFF2-40B4-BE49-F238E27FC236}">
                <a16:creationId xmlns:a16="http://schemas.microsoft.com/office/drawing/2014/main" id="{97F92B24-3D18-0FFC-48E5-F1F73FE3C4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67" y="2567424"/>
            <a:ext cx="6433076" cy="374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52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Profit of Sports Leagues (Athletic Panda)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Updated to 2020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CA76271E-1D27-4872-A942-B6BB5A59BD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529" y="3167537"/>
            <a:ext cx="4148188" cy="27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434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ED404A5E-A92F-40E3-803A-B7C744A38E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998" y="2440640"/>
            <a:ext cx="4911998" cy="41881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F57D43-4A99-47D7-A02E-3A57D96B7B4F}"/>
              </a:ext>
            </a:extLst>
          </p:cNvPr>
          <p:cNvSpPr txBox="1"/>
          <p:nvPr/>
        </p:nvSpPr>
        <p:spPr>
          <a:xfrm>
            <a:off x="6123996" y="5528278"/>
            <a:ext cx="38251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Based on 2017 Annual Report </a:t>
            </a:r>
          </a:p>
          <a:p>
            <a:r>
              <a:rPr lang="en-US" dirty="0"/>
              <a:t>On US Trends in Team Sports </a:t>
            </a:r>
          </a:p>
          <a:p>
            <a:r>
              <a:rPr lang="en-US" dirty="0"/>
              <a:t>By Sports &amp; Fitness Industry Association (SFIA)</a:t>
            </a:r>
          </a:p>
        </p:txBody>
      </p:sp>
    </p:spTree>
    <p:extLst>
      <p:ext uri="{BB962C8B-B14F-4D97-AF65-F5344CB8AC3E}">
        <p14:creationId xmlns:p14="http://schemas.microsoft.com/office/powerpoint/2010/main" val="567599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(sisugaurd.com)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Increase of 10.9% Across All Sports (2014-2016)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Resilient Sports Based on Age of Participants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Volleyball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Softball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Flag Football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Declining Sports Lost 9.3M Participants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 Declined Most by 2.4M Participants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362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 Twitter)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off 2019 Report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AC29A090-57F8-12EE-E6FF-69DDC4C792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509" y="3160986"/>
            <a:ext cx="4043726" cy="335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7326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on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>
                <a:latin typeface="Selawik Semibold" panose="020B0702040204020203" pitchFamily="34" charset="0"/>
              </a:rPr>
              <a:t>Complete the … </a:t>
            </a:r>
          </a:p>
          <a:p>
            <a:pPr marL="0" indent="0" algn="ctr">
              <a:buNone/>
            </a:pPr>
            <a:endParaRPr lang="en-US" sz="4000" dirty="0">
              <a:latin typeface="Selawik Semibold" panose="020B0702040204020203" pitchFamily="34" charset="0"/>
              <a:hlinkClick r:id="rId2"/>
            </a:endParaRPr>
          </a:p>
          <a:p>
            <a:pPr marL="0" indent="0" algn="ctr">
              <a:buNone/>
            </a:pPr>
            <a:r>
              <a:rPr lang="en-US" sz="8000" dirty="0">
                <a:latin typeface="Selawik Semibold" panose="020B0702040204020203" pitchFamily="34" charset="0"/>
                <a:hlinkClick r:id="rId2"/>
              </a:rPr>
              <a:t>Survey</a:t>
            </a:r>
            <a:endParaRPr lang="en-US" sz="8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579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Interesting Information About 2022 Annual Report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Pandemic Effect on Team Sports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67 million in 2020 to 68.3 million in 2021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70.8 million in 2019</a:t>
            </a: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Team Sports in Ages 6 to 12 Increased by 0.6 million in 2021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Basketball Continues to be Most Played (27.1 million)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Soccer Overtook Basketball for 6-year-olds in 2021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684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Growth in Team Sports (SFIA)</a:t>
            </a:r>
            <a:endParaRPr lang="en-US" sz="1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1600" dirty="0">
                <a:latin typeface="Selawik Semibold" panose="020B0702040204020203" pitchFamily="34" charset="0"/>
              </a:rPr>
              <a:t>Participant Rate Changes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Fast-Pitch Softball (+15.3%)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Gymnastics (+10.9%)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Court Volleyball (+8.1%)</a:t>
            </a:r>
          </a:p>
          <a:p>
            <a:pPr lvl="2"/>
            <a:r>
              <a:rPr lang="en-US" sz="1400" dirty="0">
                <a:latin typeface="Selawik Semibold" panose="020B0702040204020203" pitchFamily="34" charset="0"/>
              </a:rPr>
              <a:t>Swimming on Team (+8%)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87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Dope Quote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021249"/>
            <a:ext cx="7425020" cy="45812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The most meaningful way to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differentiate your company from your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competitors, the best way to put distance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between you and the crowd is to do an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outstanding job with information. 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How you gather, manage, and use information</a:t>
            </a: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will determine whether you win or lose.</a:t>
            </a:r>
          </a:p>
          <a:p>
            <a:pPr marL="0" indent="0">
              <a:buNone/>
            </a:pPr>
            <a:endParaRPr lang="en-US" dirty="0">
              <a:latin typeface="Selawik Semibold" panose="020B07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Selawik Semibold" panose="020B0702040204020203" pitchFamily="34" charset="0"/>
              </a:rPr>
              <a:t>- Bill Gates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9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Defined by Ben </a:t>
            </a:r>
            <a:r>
              <a:rPr lang="en-US" sz="24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Management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Predictive Models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Information Systems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2E552F-CD5E-4928-A884-3509AF0AAD36}"/>
              </a:ext>
            </a:extLst>
          </p:cNvPr>
          <p:cNvSpPr txBox="1"/>
          <p:nvPr/>
        </p:nvSpPr>
        <p:spPr>
          <a:xfrm>
            <a:off x="365718" y="3783182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Data </a:t>
            </a:r>
          </a:p>
          <a:p>
            <a:r>
              <a:rPr lang="en-US" sz="2800" dirty="0"/>
              <a:t>Management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DA0C6F-C9E0-47D4-9FC9-FCD1D65D2721}"/>
              </a:ext>
            </a:extLst>
          </p:cNvPr>
          <p:cNvSpPr txBox="1"/>
          <p:nvPr/>
        </p:nvSpPr>
        <p:spPr>
          <a:xfrm>
            <a:off x="353916" y="5407416"/>
            <a:ext cx="220531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Analytic Models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2BD579-13F5-48CC-B1C8-16F0934F3B44}"/>
              </a:ext>
            </a:extLst>
          </p:cNvPr>
          <p:cNvSpPr txBox="1"/>
          <p:nvPr/>
        </p:nvSpPr>
        <p:spPr>
          <a:xfrm>
            <a:off x="3225728" y="4163036"/>
            <a:ext cx="1907548" cy="95410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Information</a:t>
            </a:r>
          </a:p>
          <a:p>
            <a:r>
              <a:rPr lang="en-US" sz="2800" dirty="0"/>
              <a:t>Systems</a:t>
            </a:r>
          </a:p>
        </p:txBody>
      </p:sp>
      <p:pic>
        <p:nvPicPr>
          <p:cNvPr id="10" name="Picture 9" descr="Decision Maker">
            <a:extLst>
              <a:ext uri="{FF2B5EF4-FFF2-40B4-BE49-F238E27FC236}">
                <a16:creationId xmlns:a16="http://schemas.microsoft.com/office/drawing/2014/main" id="{2911B196-1EA3-4ECD-850B-F7838FAD07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968" y="4375030"/>
            <a:ext cx="2538848" cy="1516803"/>
          </a:xfrm>
          <a:prstGeom prst="rect">
            <a:avLst/>
          </a:prstGeom>
          <a:solidFill>
            <a:srgbClr val="000000">
              <a:shade val="95000"/>
            </a:srgbClr>
          </a:solidFill>
          <a:ln w="28575" cap="sq">
            <a:solidFill>
              <a:srgbClr val="000000"/>
            </a:solidFill>
            <a:miter lim="800000"/>
          </a:ln>
          <a:effectLst>
            <a:outerShdw blurRad="254000" dist="190500" dir="2700000" sy="90000" algn="bl" rotWithShape="0">
              <a:srgbClr val="000000">
                <a:alpha val="40000"/>
              </a:srgb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914ED0-975E-41B2-86EC-5995292303DF}"/>
              </a:ext>
            </a:extLst>
          </p:cNvPr>
          <p:cNvSpPr txBox="1"/>
          <p:nvPr/>
        </p:nvSpPr>
        <p:spPr>
          <a:xfrm>
            <a:off x="5848506" y="5977904"/>
            <a:ext cx="2421642" cy="5232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/>
              <a:t>Decision Maker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034BACA9-7E25-4051-A7E8-D2B4C2C0145B}"/>
              </a:ext>
            </a:extLst>
          </p:cNvPr>
          <p:cNvSpPr/>
          <p:nvPr/>
        </p:nvSpPr>
        <p:spPr>
          <a:xfrm rot="5400000">
            <a:off x="1139801" y="491120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BA0E7CA-81EF-4647-8038-D30905E3C7C9}"/>
              </a:ext>
            </a:extLst>
          </p:cNvPr>
          <p:cNvSpPr/>
          <p:nvPr/>
        </p:nvSpPr>
        <p:spPr>
          <a:xfrm>
            <a:off x="2660863" y="4375030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56068537-B0AA-411A-BA6C-AF1101648815}"/>
              </a:ext>
            </a:extLst>
          </p:cNvPr>
          <p:cNvSpPr/>
          <p:nvPr/>
        </p:nvSpPr>
        <p:spPr>
          <a:xfrm rot="20363812">
            <a:off x="2589987" y="5114621"/>
            <a:ext cx="574536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D65390E2-9ECB-47DE-9675-CB5E939AB195}"/>
              </a:ext>
            </a:extLst>
          </p:cNvPr>
          <p:cNvSpPr/>
          <p:nvPr/>
        </p:nvSpPr>
        <p:spPr>
          <a:xfrm>
            <a:off x="2655762" y="5786866"/>
            <a:ext cx="2965922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C46C3C4B-3AA7-4E8E-8FCB-77B719504DD8}"/>
              </a:ext>
            </a:extLst>
          </p:cNvPr>
          <p:cNvSpPr/>
          <p:nvPr/>
        </p:nvSpPr>
        <p:spPr>
          <a:xfrm>
            <a:off x="5214009" y="4695767"/>
            <a:ext cx="497541" cy="31876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2662DF-6B81-4BCB-BE84-0E68709D2B8F}"/>
              </a:ext>
            </a:extLst>
          </p:cNvPr>
          <p:cNvSpPr/>
          <p:nvPr/>
        </p:nvSpPr>
        <p:spPr>
          <a:xfrm>
            <a:off x="260181" y="6334719"/>
            <a:ext cx="40173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Based on </a:t>
            </a:r>
            <a:r>
              <a:rPr lang="en-US" i="1" dirty="0"/>
              <a:t>Sports Analytics</a:t>
            </a:r>
            <a:r>
              <a:rPr lang="en-US" dirty="0"/>
              <a:t> by Ben </a:t>
            </a:r>
            <a:r>
              <a:rPr lang="en-US" dirty="0" err="1"/>
              <a:t>Alamar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0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Purpose: To Aid an Organization’s </a:t>
            </a:r>
            <a:r>
              <a:rPr lang="en-US" sz="2400" u="sng" dirty="0">
                <a:latin typeface="Selawik Semibold" panose="020B0702040204020203" pitchFamily="34" charset="0"/>
              </a:rPr>
              <a:t>Decision Makers</a:t>
            </a:r>
            <a:r>
              <a:rPr lang="en-US" sz="2400" dirty="0">
                <a:latin typeface="Selawik Semibold" panose="020B0702040204020203" pitchFamily="34" charset="0"/>
              </a:rPr>
              <a:t> in Gaining a Competitive Advantage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Goals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Save the Decision Maker Time by Making Information Acquisition Efficient 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(Data Management/Information Systems)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Provide Decision Makers with Novel Insight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  (Analytic Models)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We are an Accessory to the Decision Maker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69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What is Sports Analytics?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324166" cy="458125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Different Decision Makers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Off-the-Field: Profit Driven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On-the-Field: Performance Driven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Skills for the Data Analyst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Competence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Leadership – Ben </a:t>
            </a:r>
            <a:r>
              <a:rPr lang="en-US" sz="2000" dirty="0" err="1">
                <a:latin typeface="Selawik Semibold" panose="020B0702040204020203" pitchFamily="34" charset="0"/>
              </a:rPr>
              <a:t>Alamar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Humility – Dr. Mario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Honesty – Dr. Mario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9245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you’re not first, you’re </a:t>
            </a:r>
            <a:r>
              <a:rPr lang="en-US" sz="3600" dirty="0">
                <a:latin typeface="Selawik Semibold" panose="020B0702040204020203" pitchFamily="34" charset="0"/>
              </a:rPr>
              <a:t>Cleveland</a:t>
            </a:r>
            <a:r>
              <a:rPr lang="en-US" sz="2800" dirty="0">
                <a:latin typeface="Selawik Semibold" panose="020B0702040204020203" pitchFamily="34" charset="0"/>
              </a:rPr>
              <a:t>. #216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Demographics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96 Responses (Thank You!!)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Majority are Seniors (60/96)</a:t>
            </a: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115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R Experience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1" name="Picture 10" descr="Chart, bar chart&#10;&#10;Description automatically generated">
            <a:extLst>
              <a:ext uri="{FF2B5EF4-FFF2-40B4-BE49-F238E27FC236}">
                <a16:creationId xmlns:a16="http://schemas.microsoft.com/office/drawing/2014/main" id="{080CA9A7-5BD2-66B8-ACA4-170BA3F89E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47" y="1850973"/>
            <a:ext cx="7013188" cy="467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25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Goal After Graduation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369424" cy="457453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11" name="Picture 10" descr="Chart, waterfall chart&#10;&#10;Description automatically generated">
            <a:extLst>
              <a:ext uri="{FF2B5EF4-FFF2-40B4-BE49-F238E27FC236}">
                <a16:creationId xmlns:a16="http://schemas.microsoft.com/office/drawing/2014/main" id="{A8820463-5B58-C429-6D6B-C0A5FD5B11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60" y="1840924"/>
            <a:ext cx="7132289" cy="475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32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Watched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02C52639-516B-309D-289F-1AF8EBBC47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93" y="1770919"/>
            <a:ext cx="7225060" cy="481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537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Played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18BED12B-5AB3-3AE7-3BE3-AA41412A8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65" y="1797099"/>
            <a:ext cx="7198717" cy="479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58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Survey Results: Combined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F80BC-FF65-426F-BFEE-18370DE11A6D}"/>
              </a:ext>
            </a:extLst>
          </p:cNvPr>
          <p:cNvSpPr txBox="1"/>
          <p:nvPr/>
        </p:nvSpPr>
        <p:spPr>
          <a:xfrm>
            <a:off x="9588789" y="2605317"/>
            <a:ext cx="3964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Watched = 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Played = Blue</a:t>
            </a:r>
            <a:endParaRPr lang="en-US" dirty="0"/>
          </a:p>
        </p:txBody>
      </p: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433623C3-ADF3-E7B1-36D1-0E2F94383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12" y="1731139"/>
            <a:ext cx="9981420" cy="499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3568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Current Landscape of 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478" y="2038469"/>
            <a:ext cx="7168376" cy="11253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Most Popular World Sports (sportsbrowser.net)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Based on 15 Criteria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2D036B-AB3A-4C0B-ADAC-DCBDAFCE8A9B}"/>
              </a:ext>
            </a:extLst>
          </p:cNvPr>
          <p:cNvSpPr txBox="1"/>
          <p:nvPr/>
        </p:nvSpPr>
        <p:spPr>
          <a:xfrm>
            <a:off x="1078008" y="2741996"/>
            <a:ext cx="39646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Global Fan Base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Viewership on TV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TV Rights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Internet Popularity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Social Media Presence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Professional Leagues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Average Salary of Athletes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Sponsorship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Countries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D01DA1-338C-4134-8F28-E709685D35DE}"/>
              </a:ext>
            </a:extLst>
          </p:cNvPr>
          <p:cNvSpPr/>
          <p:nvPr/>
        </p:nvSpPr>
        <p:spPr>
          <a:xfrm>
            <a:off x="1076383" y="4939168"/>
            <a:ext cx="39700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Biggest Competition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Relevancy Throughout the Year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Gender equality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Access to the General Public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Number of Amateurs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lawik Semibold" panose="020B0702040204020203" pitchFamily="34" charset="0"/>
              </a:rPr>
              <a:t>Prominence in Headlines</a:t>
            </a:r>
          </a:p>
        </p:txBody>
      </p:sp>
    </p:spTree>
    <p:extLst>
      <p:ext uri="{BB962C8B-B14F-4D97-AF65-F5344CB8AC3E}">
        <p14:creationId xmlns:p14="http://schemas.microsoft.com/office/powerpoint/2010/main" val="33729043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711</Words>
  <Application>Microsoft Office PowerPoint</Application>
  <PresentationFormat>Widescreen</PresentationFormat>
  <Paragraphs>210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Selawik Semibold</vt:lpstr>
      <vt:lpstr>Office Theme</vt:lpstr>
      <vt:lpstr>Sports Analytics I</vt:lpstr>
      <vt:lpstr>Survey on Sports</vt:lpstr>
      <vt:lpstr>Survey Results: Demographics</vt:lpstr>
      <vt:lpstr>Survey Results: R Experience</vt:lpstr>
      <vt:lpstr>Survey Results: Goal After Graduation</vt:lpstr>
      <vt:lpstr>Survey Results: Watched</vt:lpstr>
      <vt:lpstr>Survey Results: Played</vt:lpstr>
      <vt:lpstr>Survey Results: Combined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Current Landscape of Sports</vt:lpstr>
      <vt:lpstr>Dope Quote</vt:lpstr>
      <vt:lpstr>What is Sports Analytics?</vt:lpstr>
      <vt:lpstr>What is Sports Analytics?</vt:lpstr>
      <vt:lpstr>What is Sports Analytics?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30</cp:revision>
  <dcterms:created xsi:type="dcterms:W3CDTF">2019-08-23T03:13:37Z</dcterms:created>
  <dcterms:modified xsi:type="dcterms:W3CDTF">2023-01-10T22:59:18Z</dcterms:modified>
</cp:coreProperties>
</file>