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91" r:id="rId13"/>
    <p:sldId id="265" r:id="rId14"/>
    <p:sldId id="286" r:id="rId15"/>
    <p:sldId id="266" r:id="rId16"/>
    <p:sldId id="267" r:id="rId17"/>
    <p:sldId id="268" r:id="rId18"/>
    <p:sldId id="288" r:id="rId19"/>
    <p:sldId id="289" r:id="rId20"/>
    <p:sldId id="290" r:id="rId21"/>
    <p:sldId id="292" r:id="rId22"/>
    <p:sldId id="293" r:id="rId23"/>
    <p:sldId id="294" r:id="rId24"/>
    <p:sldId id="269" r:id="rId25"/>
    <p:sldId id="270" r:id="rId26"/>
    <p:sldId id="271" r:id="rId27"/>
    <p:sldId id="272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5" autoAdjust="0"/>
    <p:restoredTop sz="94973" autoAdjust="0"/>
  </p:normalViewPr>
  <p:slideViewPr>
    <p:cSldViewPr snapToGrid="0">
      <p:cViewPr>
        <p:scale>
          <a:sx n="71" d="100"/>
          <a:sy n="71" d="100"/>
        </p:scale>
        <p:origin x="12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0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49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6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(sportsmonkie.com)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Field/Ice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</a:t>
            </a:r>
            <a:r>
              <a:rPr lang="en-US" sz="2400" dirty="0" err="1">
                <a:latin typeface="Selawik Semibold" panose="020B0702040204020203" pitchFamily="34" charset="0"/>
              </a:rPr>
              <a:t>BiglySports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(139.1M Fans, 70% of Sports Fans)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(121.2M Fans, 61% of Sports Fans)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(113.3M Fans, 57% of Sports Fans)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(97.4M Fans, 49% of Sports Fans)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(73.5M Fans, 37% of Sports Fans)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Boxing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Golf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Tennis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Motorsports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Wrestling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Infographic About US Sports (Statista.com)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0B5FC-5E6F-0792-CFD6-8F2ED59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950" y="2473807"/>
            <a:ext cx="4652345" cy="42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CA4986-23D4-59DC-3076-556D48B1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1" y="2507876"/>
            <a:ext cx="4527334" cy="4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A55D49-6774-0F25-43B3-8A9BC696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6" y="2507876"/>
            <a:ext cx="6467832" cy="23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(Wikipedia)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 Based off Most Recent Data (in Euro)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NFL (American Football,18.027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MLB (Baseball, 10.07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NBA (Basketball, 9.951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EPL (Soccer, 6.442 Billion, England)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NHL (Hockey, 1.4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La Liga (Soccer, 4.443 Billion, Spain)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Bundesliga (Soccer, 3.610 Billion, Germany)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Serie A (Soccer, 2.927 Billion, Italy)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Ligue 1 (Soccer, 2.407 Billion, France)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NPB (Baseball, 1.506 Billion, Japan)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Compare Revenue Per Team and Revenue Per Match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 Twitter)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off 2019 Report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29A090-57F8-12EE-E6FF-69DDC4C7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9" y="3160986"/>
            <a:ext cx="4043726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Interesting Information About 2022 Annual Report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Pandemic Effect on Team Sports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67 million in 2020 to 68.3 million in 2021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70.8 million in 2019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Team Sports in Ages 6 to 12 Increased by 0.6 million in 2021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Basketball Continues to be Most Played (27.1 million)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Soccer Overtook Basketball for 6-year-olds in 2021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Participant Rate Changes</a:t>
            </a:r>
          </a:p>
          <a:p>
            <a:pPr lvl="2"/>
            <a:r>
              <a:rPr lang="en-US" dirty="0">
                <a:latin typeface="Selawik Semibold" panose="020B0702040204020203" pitchFamily="34" charset="0"/>
              </a:rPr>
              <a:t>Fast-Pitch Softball (+15.3%)</a:t>
            </a:r>
          </a:p>
          <a:p>
            <a:pPr lvl="2"/>
            <a:r>
              <a:rPr lang="en-US" dirty="0">
                <a:latin typeface="Selawik Semibold" panose="020B0702040204020203" pitchFamily="34" charset="0"/>
              </a:rPr>
              <a:t>Gymnastics (+10.9%)</a:t>
            </a:r>
          </a:p>
          <a:p>
            <a:pPr lvl="2"/>
            <a:r>
              <a:rPr lang="en-US" dirty="0">
                <a:latin typeface="Selawik Semibold" panose="020B0702040204020203" pitchFamily="34" charset="0"/>
              </a:rPr>
              <a:t>Court Volleyball (+8.1%)</a:t>
            </a:r>
          </a:p>
          <a:p>
            <a:pPr lvl="2"/>
            <a:r>
              <a:rPr lang="en-US" dirty="0">
                <a:latin typeface="Selawik Semibold" panose="020B0702040204020203" pitchFamily="34" charset="0"/>
              </a:rPr>
              <a:t>Swimming on Team (+8%)</a:t>
            </a:r>
          </a:p>
          <a:p>
            <a:pPr marL="914400" lvl="2" indent="0">
              <a:buNone/>
            </a:pPr>
            <a:endParaRPr lang="en-US" sz="1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Sports (ReCreate.com)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Utilized Data from SFIA Report in 2023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77.6% of Americans (Ages 6+) Participated in at Least 1 Activity in 2022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Top 10 Fastest Growing Sports (2018 to 2022)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Pickleball (+171.1%)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Alpine Touring (+115%)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Winter Fat Biking (+69.4%)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Off-Course Golf (+67.5%)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Snowboard Touring (+59.1%)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Skateboarding (+38.8%)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Trail Running (+32.4%)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Tennis (+32.3%)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Surfing (+28.5%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Kayaking (23.1%)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3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Selawik Semibold" panose="020B0702040204020203" pitchFamily="34" charset="0"/>
              </a:rPr>
              <a:t>Growth in Sports (ReCreate.com)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Most Popular Based Off Number of Participants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Bicycling on Road/Paved Surface (43.55 Million)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Bowling (42.29 Million)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Freshwater/Other Fishing (41.82 Million)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Basketball (28.15 Million)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Golfing on a Course (25.57 Million)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Tennis (23.6 Million)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Table Tennis (15.82 Million)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Off-Course Golf (15.54 Million)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Baseball (15.48 Million)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Saltwater Fishing (14.34 Million)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32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Sports (ReCreate.com)</a:t>
            </a: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Table Based Off SFIA Data from 2023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2C817-7139-06BB-C816-AC603EFFA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11" y="2783225"/>
            <a:ext cx="4355611" cy="407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0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>
                <a:latin typeface="Selawik Semibold" panose="020B0702040204020203" pitchFamily="34" charset="0"/>
              </a:rPr>
              <a:t>Attributes of the </a:t>
            </a:r>
            <a:r>
              <a:rPr lang="en-US" sz="2400" dirty="0">
                <a:latin typeface="Selawik Semibold" panose="020B0702040204020203" pitchFamily="34" charset="0"/>
              </a:rPr>
              <a:t>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89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(60/89)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Others are Juniors (29/89)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A graph of a graph of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82F96C63-1E9C-A2D9-5CA0-3EB23DB83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1" y="1709468"/>
            <a:ext cx="7451669" cy="49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A graph of a graduation goal&#10;&#10;Description automatically generated">
            <a:extLst>
              <a:ext uri="{FF2B5EF4-FFF2-40B4-BE49-F238E27FC236}">
                <a16:creationId xmlns:a16="http://schemas.microsoft.com/office/drawing/2014/main" id="{446DC2D5-F723-EF52-5A12-4B3C438AE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5" y="1704326"/>
            <a:ext cx="7477947" cy="49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sports watching&#10;&#10;Description automatically generated with medium confidence">
            <a:extLst>
              <a:ext uri="{FF2B5EF4-FFF2-40B4-BE49-F238E27FC236}">
                <a16:creationId xmlns:a16="http://schemas.microsoft.com/office/drawing/2014/main" id="{D9BA7513-45EC-928D-251F-A33107597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747" y="1356041"/>
            <a:ext cx="8124416" cy="5416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9D491-8FC2-4F8B-210C-1032F4F3BBEA}"/>
              </a:ext>
            </a:extLst>
          </p:cNvPr>
          <p:cNvSpPr txBox="1"/>
          <p:nvPr/>
        </p:nvSpPr>
        <p:spPr>
          <a:xfrm>
            <a:off x="2484446" y="3357665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55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7" name="Picture 16" descr="A graph of a sports game&#10;&#10;Description automatically generated">
            <a:extLst>
              <a:ext uri="{FF2B5EF4-FFF2-40B4-BE49-F238E27FC236}">
                <a16:creationId xmlns:a16="http://schemas.microsoft.com/office/drawing/2014/main" id="{3B5D7427-7418-FF0D-1A29-039CF1BC8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80" y="1446375"/>
            <a:ext cx="8060635" cy="5373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6BE3B-023D-B2E9-F739-53D7AAA11D03}"/>
              </a:ext>
            </a:extLst>
          </p:cNvPr>
          <p:cNvSpPr txBox="1"/>
          <p:nvPr/>
        </p:nvSpPr>
        <p:spPr>
          <a:xfrm>
            <a:off x="2862133" y="3057159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49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4" name="Picture 3" descr="A red and blue graph&#10;&#10;Description automatically generated">
            <a:extLst>
              <a:ext uri="{FF2B5EF4-FFF2-40B4-BE49-F238E27FC236}">
                <a16:creationId xmlns:a16="http://schemas.microsoft.com/office/drawing/2014/main" id="{A12763D8-EA53-8B8E-2943-F049B61F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0" y="1313072"/>
            <a:ext cx="11108635" cy="5554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9290616" y="1494352"/>
            <a:ext cx="396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Watched = Red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= Blue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(sportsmonkie.com)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1006</Words>
  <Application>Microsoft Office PowerPoint</Application>
  <PresentationFormat>Widescreen</PresentationFormat>
  <Paragraphs>253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Mario Giacomazzo</cp:lastModifiedBy>
  <cp:revision>43</cp:revision>
  <dcterms:created xsi:type="dcterms:W3CDTF">2019-08-23T03:13:37Z</dcterms:created>
  <dcterms:modified xsi:type="dcterms:W3CDTF">2024-01-16T02:25:49Z</dcterms:modified>
</cp:coreProperties>
</file>